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7" r:id="rId2"/>
    <p:sldId id="258" r:id="rId3"/>
    <p:sldId id="259" r:id="rId4"/>
    <p:sldId id="260" r:id="rId5"/>
    <p:sldId id="261" r:id="rId6"/>
    <p:sldId id="263" r:id="rId7"/>
    <p:sldId id="265" r:id="rId8"/>
    <p:sldId id="338" r:id="rId9"/>
    <p:sldId id="269" r:id="rId10"/>
    <p:sldId id="270" r:id="rId11"/>
    <p:sldId id="271" r:id="rId12"/>
    <p:sldId id="272" r:id="rId13"/>
    <p:sldId id="339" r:id="rId14"/>
    <p:sldId id="340" r:id="rId15"/>
    <p:sldId id="274" r:id="rId16"/>
    <p:sldId id="275" r:id="rId17"/>
    <p:sldId id="276" r:id="rId18"/>
    <p:sldId id="277" r:id="rId19"/>
    <p:sldId id="279" r:id="rId20"/>
    <p:sldId id="280" r:id="rId21"/>
    <p:sldId id="281" r:id="rId22"/>
    <p:sldId id="282" r:id="rId23"/>
    <p:sldId id="285" r:id="rId24"/>
    <p:sldId id="287" r:id="rId25"/>
    <p:sldId id="288" r:id="rId26"/>
    <p:sldId id="289" r:id="rId27"/>
    <p:sldId id="290"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44" r:id="rId46"/>
    <p:sldId id="316" r:id="rId47"/>
    <p:sldId id="345" r:id="rId48"/>
    <p:sldId id="317" r:id="rId49"/>
    <p:sldId id="318" r:id="rId50"/>
    <p:sldId id="319" r:id="rId51"/>
    <p:sldId id="320" r:id="rId52"/>
    <p:sldId id="341" r:id="rId53"/>
    <p:sldId id="321" r:id="rId54"/>
    <p:sldId id="322" r:id="rId55"/>
    <p:sldId id="323" r:id="rId56"/>
    <p:sldId id="324" r:id="rId57"/>
    <p:sldId id="325" r:id="rId58"/>
    <p:sldId id="326" r:id="rId59"/>
    <p:sldId id="342" r:id="rId60"/>
    <p:sldId id="343" r:id="rId61"/>
    <p:sldId id="327" r:id="rId62"/>
    <p:sldId id="328" r:id="rId63"/>
    <p:sldId id="329" r:id="rId64"/>
    <p:sldId id="330" r:id="rId65"/>
    <p:sldId id="331" r:id="rId66"/>
    <p:sldId id="332" r:id="rId67"/>
    <p:sldId id="333" r:id="rId68"/>
    <p:sldId id="334" r:id="rId69"/>
    <p:sldId id="335" r:id="rId70"/>
    <p:sldId id="337" r:id="rId71"/>
    <p:sldId id="336" r:id="rId7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9149" autoAdjust="0"/>
  </p:normalViewPr>
  <p:slideViewPr>
    <p:cSldViewPr>
      <p:cViewPr varScale="1">
        <p:scale>
          <a:sx n="66" d="100"/>
          <a:sy n="66" d="100"/>
        </p:scale>
        <p:origin x="65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jpe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0D9AB-731B-4814-ABDE-24E85F981417}" type="datetimeFigureOut">
              <a:rPr lang="tr-TR" smtClean="0"/>
              <a:pPr/>
              <a:t>1.3.2021</a:t>
            </a:fld>
            <a:endParaRPr lang="en-US" dirty="0"/>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43C0E7-0796-4F7D-9815-E80D4687F00E}" type="slidenum">
              <a:rPr lang="en-US" smtClean="0"/>
              <a:pPr/>
              <a:t>‹#›</a:t>
            </a:fld>
            <a:endParaRPr lang="en-US" dirty="0"/>
          </a:p>
        </p:txBody>
      </p:sp>
    </p:spTree>
    <p:extLst>
      <p:ext uri="{BB962C8B-B14F-4D97-AF65-F5344CB8AC3E}">
        <p14:creationId xmlns:p14="http://schemas.microsoft.com/office/powerpoint/2010/main" val="1849123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en-US"/>
          </a:p>
        </p:txBody>
      </p:sp>
      <p:sp>
        <p:nvSpPr>
          <p:cNvPr id="4" name="3 Slayt Numarası Yer Tutucusu"/>
          <p:cNvSpPr>
            <a:spLocks noGrp="1"/>
          </p:cNvSpPr>
          <p:nvPr>
            <p:ph type="sldNum" sz="quarter" idx="10"/>
          </p:nvPr>
        </p:nvSpPr>
        <p:spPr/>
        <p:txBody>
          <a:bodyPr/>
          <a:lstStyle/>
          <a:p>
            <a:fld id="{BE1B4FAC-A04D-4694-941E-8F3582A1FAA8}" type="slidenum">
              <a:rPr lang="en-US" smtClean="0"/>
              <a:pPr/>
              <a:t>1</a:t>
            </a:fld>
            <a:endParaRPr lang="en-US"/>
          </a:p>
        </p:txBody>
      </p:sp>
    </p:spTree>
    <p:extLst>
      <p:ext uri="{BB962C8B-B14F-4D97-AF65-F5344CB8AC3E}">
        <p14:creationId xmlns:p14="http://schemas.microsoft.com/office/powerpoint/2010/main" val="2131881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Impetus</a:t>
            </a:r>
            <a:r>
              <a:rPr lang="tr-TR" dirty="0" smtClean="0"/>
              <a:t>:bir teşebbüse hız kazandıran kuvvet, şiddet, dürtü, itici güç</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34</a:t>
            </a:fld>
            <a:endParaRPr lang="en-US" dirty="0"/>
          </a:p>
        </p:txBody>
      </p:sp>
    </p:spTree>
    <p:extLst>
      <p:ext uri="{BB962C8B-B14F-4D97-AF65-F5344CB8AC3E}">
        <p14:creationId xmlns:p14="http://schemas.microsoft.com/office/powerpoint/2010/main" val="384880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46</a:t>
            </a:fld>
            <a:endParaRPr lang="en-US" dirty="0"/>
          </a:p>
        </p:txBody>
      </p:sp>
    </p:spTree>
    <p:extLst>
      <p:ext uri="{BB962C8B-B14F-4D97-AF65-F5344CB8AC3E}">
        <p14:creationId xmlns:p14="http://schemas.microsoft.com/office/powerpoint/2010/main" val="119811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49</a:t>
            </a:fld>
            <a:endParaRPr lang="en-US" dirty="0"/>
          </a:p>
        </p:txBody>
      </p:sp>
    </p:spTree>
    <p:extLst>
      <p:ext uri="{BB962C8B-B14F-4D97-AF65-F5344CB8AC3E}">
        <p14:creationId xmlns:p14="http://schemas.microsoft.com/office/powerpoint/2010/main" val="117470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Concatenate</a:t>
            </a:r>
            <a:r>
              <a:rPr lang="tr-TR" dirty="0" smtClean="0"/>
              <a:t>:</a:t>
            </a:r>
            <a:r>
              <a:rPr lang="tr-TR" dirty="0" err="1" smtClean="0"/>
              <a:t>ardarda</a:t>
            </a:r>
            <a:r>
              <a:rPr lang="tr-TR" baseline="0" dirty="0" smtClean="0"/>
              <a:t> bağlanmak</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61</a:t>
            </a:fld>
            <a:endParaRPr lang="en-US" dirty="0"/>
          </a:p>
        </p:txBody>
      </p:sp>
    </p:spTree>
    <p:extLst>
      <p:ext uri="{BB962C8B-B14F-4D97-AF65-F5344CB8AC3E}">
        <p14:creationId xmlns:p14="http://schemas.microsoft.com/office/powerpoint/2010/main" val="153528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2</a:t>
            </a:fld>
            <a:endParaRPr lang="en-US" dirty="0"/>
          </a:p>
        </p:txBody>
      </p:sp>
    </p:spTree>
    <p:extLst>
      <p:ext uri="{BB962C8B-B14F-4D97-AF65-F5344CB8AC3E}">
        <p14:creationId xmlns:p14="http://schemas.microsoft.com/office/powerpoint/2010/main" val="10480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3</a:t>
            </a:fld>
            <a:endParaRPr lang="en-US" dirty="0"/>
          </a:p>
        </p:txBody>
      </p:sp>
    </p:spTree>
    <p:extLst>
      <p:ext uri="{BB962C8B-B14F-4D97-AF65-F5344CB8AC3E}">
        <p14:creationId xmlns:p14="http://schemas.microsoft.com/office/powerpoint/2010/main" val="288476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4</a:t>
            </a:fld>
            <a:endParaRPr lang="en-US" dirty="0"/>
          </a:p>
        </p:txBody>
      </p:sp>
    </p:spTree>
    <p:extLst>
      <p:ext uri="{BB962C8B-B14F-4D97-AF65-F5344CB8AC3E}">
        <p14:creationId xmlns:p14="http://schemas.microsoft.com/office/powerpoint/2010/main" val="1551486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Indigo</a:t>
            </a:r>
            <a:r>
              <a:rPr lang="tr-TR" dirty="0" smtClean="0"/>
              <a:t>:çivit mavisi</a:t>
            </a:r>
          </a:p>
          <a:p>
            <a:r>
              <a:rPr lang="tr-TR" dirty="0" err="1" smtClean="0"/>
              <a:t>Violet</a:t>
            </a:r>
            <a:r>
              <a:rPr lang="tr-TR" dirty="0" smtClean="0"/>
              <a:t>:mor</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9</a:t>
            </a:fld>
            <a:endParaRPr lang="en-US" dirty="0"/>
          </a:p>
        </p:txBody>
      </p:sp>
    </p:spTree>
    <p:extLst>
      <p:ext uri="{BB962C8B-B14F-4D97-AF65-F5344CB8AC3E}">
        <p14:creationId xmlns:p14="http://schemas.microsoft.com/office/powerpoint/2010/main" val="399157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12</a:t>
            </a:fld>
            <a:endParaRPr lang="en-US" dirty="0"/>
          </a:p>
        </p:txBody>
      </p:sp>
    </p:spTree>
    <p:extLst>
      <p:ext uri="{BB962C8B-B14F-4D97-AF65-F5344CB8AC3E}">
        <p14:creationId xmlns:p14="http://schemas.microsoft.com/office/powerpoint/2010/main" val="7699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16</a:t>
            </a:fld>
            <a:endParaRPr lang="en-US" dirty="0"/>
          </a:p>
        </p:txBody>
      </p:sp>
    </p:spTree>
    <p:extLst>
      <p:ext uri="{BB962C8B-B14F-4D97-AF65-F5344CB8AC3E}">
        <p14:creationId xmlns:p14="http://schemas.microsoft.com/office/powerpoint/2010/main" val="288596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Irradiance</a:t>
            </a:r>
            <a:r>
              <a:rPr lang="tr-TR" dirty="0" smtClean="0"/>
              <a:t>:parlaklık,</a:t>
            </a:r>
            <a:r>
              <a:rPr lang="tr-TR" baseline="0" dirty="0" smtClean="0"/>
              <a:t> parlama</a:t>
            </a:r>
          </a:p>
          <a:p>
            <a:r>
              <a:rPr lang="tr-TR" baseline="0" dirty="0" err="1" smtClean="0"/>
              <a:t>Shutter</a:t>
            </a:r>
            <a:r>
              <a:rPr lang="tr-TR" baseline="0" dirty="0" smtClean="0"/>
              <a:t>:foto </a:t>
            </a:r>
            <a:r>
              <a:rPr lang="tr-TR" baseline="0" dirty="0" err="1" smtClean="0"/>
              <a:t>objectif</a:t>
            </a:r>
            <a:r>
              <a:rPr lang="tr-TR" baseline="0" dirty="0" smtClean="0"/>
              <a:t> kapağı</a:t>
            </a:r>
          </a:p>
          <a:p>
            <a:r>
              <a:rPr lang="tr-TR" baseline="0" dirty="0" err="1" smtClean="0"/>
              <a:t>Exposure</a:t>
            </a:r>
            <a:r>
              <a:rPr lang="tr-TR" baseline="0" dirty="0" smtClean="0"/>
              <a:t>:poz</a:t>
            </a:r>
          </a:p>
          <a:p>
            <a:r>
              <a:rPr lang="tr-TR" sz="1200" b="0" i="1" kern="1200" dirty="0" smtClean="0">
                <a:solidFill>
                  <a:schemeClr val="tx1"/>
                </a:solidFill>
                <a:latin typeface="+mn-lt"/>
                <a:ea typeface="+mn-ea"/>
                <a:cs typeface="+mn-cs"/>
              </a:rPr>
              <a:t>CCD</a:t>
            </a:r>
            <a:r>
              <a:rPr lang="tr-TR" sz="1200" b="0" kern="1200" dirty="0" smtClean="0">
                <a:solidFill>
                  <a:schemeClr val="tx1"/>
                </a:solidFill>
                <a:latin typeface="+mn-lt"/>
                <a:ea typeface="+mn-ea"/>
                <a:cs typeface="+mn-cs"/>
              </a:rPr>
              <a:t> (</a:t>
            </a:r>
            <a:r>
              <a:rPr lang="tr-TR" sz="1200" b="0" kern="1200" dirty="0" err="1" smtClean="0">
                <a:solidFill>
                  <a:schemeClr val="tx1"/>
                </a:solidFill>
                <a:latin typeface="+mn-lt"/>
                <a:ea typeface="+mn-ea"/>
                <a:cs typeface="+mn-cs"/>
              </a:rPr>
              <a:t>charge</a:t>
            </a:r>
            <a:r>
              <a:rPr lang="tr-TR" sz="1200" b="0" kern="1200" dirty="0" smtClean="0">
                <a:solidFill>
                  <a:schemeClr val="tx1"/>
                </a:solidFill>
                <a:latin typeface="+mn-lt"/>
                <a:ea typeface="+mn-ea"/>
                <a:cs typeface="+mn-cs"/>
              </a:rPr>
              <a:t> </a:t>
            </a:r>
            <a:r>
              <a:rPr lang="tr-TR" sz="1200" b="0" kern="1200" dirty="0" err="1" smtClean="0">
                <a:solidFill>
                  <a:schemeClr val="tx1"/>
                </a:solidFill>
                <a:latin typeface="+mn-lt"/>
                <a:ea typeface="+mn-ea"/>
                <a:cs typeface="+mn-cs"/>
              </a:rPr>
              <a:t>coupled</a:t>
            </a:r>
            <a:r>
              <a:rPr lang="tr-TR" sz="1200" b="0" kern="1200" dirty="0" smtClean="0">
                <a:solidFill>
                  <a:schemeClr val="tx1"/>
                </a:solidFill>
                <a:latin typeface="+mn-lt"/>
                <a:ea typeface="+mn-ea"/>
                <a:cs typeface="+mn-cs"/>
              </a:rPr>
              <a:t> device) </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22</a:t>
            </a:fld>
            <a:endParaRPr lang="en-US" dirty="0"/>
          </a:p>
        </p:txBody>
      </p:sp>
    </p:spTree>
    <p:extLst>
      <p:ext uri="{BB962C8B-B14F-4D97-AF65-F5344CB8AC3E}">
        <p14:creationId xmlns:p14="http://schemas.microsoft.com/office/powerpoint/2010/main" val="44789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Tristimulus</a:t>
            </a:r>
            <a:r>
              <a:rPr lang="tr-TR" dirty="0" smtClean="0"/>
              <a:t>:İnsan gözünün renkleri algılama işlemini matematiksel olarak </a:t>
            </a:r>
            <a:r>
              <a:rPr lang="tr-TR" dirty="0" err="1" smtClean="0"/>
              <a:t>simüle</a:t>
            </a:r>
            <a:r>
              <a:rPr lang="tr-TR" dirty="0" smtClean="0"/>
              <a:t> edebilmek gayesiyle yapılan bir takım hesaplar sonucunda elde edilen X, Y ve Z renk koordinat bilgileri </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28</a:t>
            </a:fld>
            <a:endParaRPr lang="en-US" dirty="0"/>
          </a:p>
        </p:txBody>
      </p:sp>
    </p:spTree>
    <p:extLst>
      <p:ext uri="{BB962C8B-B14F-4D97-AF65-F5344CB8AC3E}">
        <p14:creationId xmlns:p14="http://schemas.microsoft.com/office/powerpoint/2010/main" val="307260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7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17" name="16 Alt Başlık"/>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30" name="29 Veri Yer Tutucusu"/>
          <p:cNvSpPr>
            <a:spLocks noGrp="1"/>
          </p:cNvSpPr>
          <p:nvPr>
            <p:ph type="dt" sz="half" idx="10"/>
          </p:nvPr>
        </p:nvSpPr>
        <p:spPr/>
        <p:txBody>
          <a:bodyPr/>
          <a:lstStyle/>
          <a:p>
            <a:fld id="{1120D003-0B7E-4888-BA1E-E020FBB8BA9A}" type="datetime1">
              <a:rPr lang="tr-TR" smtClean="0"/>
              <a:pPr/>
              <a:t>1.3.2021</a:t>
            </a:fld>
            <a:endParaRPr lang="en-US" dirty="0"/>
          </a:p>
        </p:txBody>
      </p:sp>
      <p:sp>
        <p:nvSpPr>
          <p:cNvPr id="19" name="18 Altbilgi Yer Tutucusu"/>
          <p:cNvSpPr>
            <a:spLocks noGrp="1"/>
          </p:cNvSpPr>
          <p:nvPr>
            <p:ph type="ftr" sz="quarter" idx="11"/>
          </p:nvPr>
        </p:nvSpPr>
        <p:spPr/>
        <p:txBody>
          <a:bodyPr/>
          <a:lstStyle/>
          <a:p>
            <a:r>
              <a:rPr lang="en-US" smtClean="0"/>
              <a:t>SAÜ Bilgisayar Mühendisliği </a:t>
            </a:r>
            <a:endParaRPr lang="en-US" dirty="0"/>
          </a:p>
        </p:txBody>
      </p:sp>
      <p:sp>
        <p:nvSpPr>
          <p:cNvPr id="27" name="2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AB7B4DD3-D770-4DB9-8419-43C504E19702}" type="datetime1">
              <a:rPr lang="tr-TR" smtClean="0"/>
              <a:pPr/>
              <a:t>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3E265143-F087-4B08-A6DE-E6C868E29571}" type="datetime1">
              <a:rPr lang="tr-TR" smtClean="0"/>
              <a:pPr/>
              <a:t>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lgn="l">
              <a:defRPr/>
            </a:lvl1p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201374D9-716F-4EFC-BD9C-8F75E79D6BB9}" type="datetime1">
              <a:rPr lang="tr-TR" smtClean="0"/>
              <a:pPr/>
              <a:t>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8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97897069-2906-454F-8EB8-2F9EDDA3637A}" type="datetime1">
              <a:rPr lang="tr-TR" smtClean="0"/>
              <a:pPr/>
              <a:t>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7467600" cy="1143000"/>
          </a:xfrm>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0E7C71D4-4756-4505-87B1-42AEABB948ED}" type="datetime1">
              <a:rPr lang="tr-TR" smtClean="0"/>
              <a:pPr/>
              <a:t>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nchor="ctr"/>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BB8AAB2A-658B-4805-805A-935388080FCF}" type="datetime1">
              <a:rPr lang="tr-TR" smtClean="0"/>
              <a:pPr/>
              <a:t>1.3.2021</a:t>
            </a:fld>
            <a:endParaRPr lang="en-US" dirty="0"/>
          </a:p>
        </p:txBody>
      </p:sp>
      <p:sp>
        <p:nvSpPr>
          <p:cNvPr id="8" name="7 Altbilgi Yer Tutucusu"/>
          <p:cNvSpPr>
            <a:spLocks noGrp="1"/>
          </p:cNvSpPr>
          <p:nvPr>
            <p:ph type="ftr" sz="quarter" idx="11"/>
          </p:nvPr>
        </p:nvSpPr>
        <p:spPr/>
        <p:txBody>
          <a:bodyPr/>
          <a:lstStyle/>
          <a:p>
            <a:r>
              <a:rPr lang="en-US" smtClean="0"/>
              <a:t>SAÜ Bilgisayar Mühendisliği </a:t>
            </a:r>
            <a:endParaRPr lang="en-US" dirty="0"/>
          </a:p>
        </p:txBody>
      </p:sp>
      <p:sp>
        <p:nvSpPr>
          <p:cNvPr id="9" name="8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320"/>
            <a:ext cx="7470648" cy="1143000"/>
          </a:xfrm>
        </p:spPr>
        <p:txBody>
          <a:bodyPr anchor="ctr"/>
          <a:lstStyle>
            <a:lvl1pPr algn="l">
              <a:defRPr sz="4600"/>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fld id="{6F081841-6D4D-4B39-8A57-C44147820CC2}" type="datetime1">
              <a:rPr lang="tr-TR" smtClean="0"/>
              <a:pPr/>
              <a:t>1.3.2021</a:t>
            </a:fld>
            <a:endParaRPr lang="en-US" dirty="0"/>
          </a:p>
        </p:txBody>
      </p:sp>
      <p:sp>
        <p:nvSpPr>
          <p:cNvPr id="8" name="7 Slayt Numarası Yer Tutucusu"/>
          <p:cNvSpPr>
            <a:spLocks noGrp="1"/>
          </p:cNvSpPr>
          <p:nvPr>
            <p:ph type="sldNum" sz="quarter" idx="11"/>
          </p:nvPr>
        </p:nvSpPr>
        <p:spPr/>
        <p:txBody>
          <a:bodyPr/>
          <a:lstStyle/>
          <a:p>
            <a:fld id="{583A5473-B7E2-4064-90C8-8CDD97F93B60}" type="slidenum">
              <a:rPr lang="en-US" smtClean="0"/>
              <a:pPr/>
              <a:t>‹#›</a:t>
            </a:fld>
            <a:endParaRPr lang="en-US" dirty="0"/>
          </a:p>
        </p:txBody>
      </p:sp>
      <p:sp>
        <p:nvSpPr>
          <p:cNvPr id="9" name="8 Altbilgi Yer Tutucusu"/>
          <p:cNvSpPr>
            <a:spLocks noGrp="1"/>
          </p:cNvSpPr>
          <p:nvPr>
            <p:ph type="ftr" sz="quarter" idx="12"/>
          </p:nvPr>
        </p:nvSpPr>
        <p:spPr/>
        <p:txBody>
          <a:bodyPr/>
          <a:lstStyle/>
          <a:p>
            <a:r>
              <a:rPr lang="en-US" smtClean="0"/>
              <a:t>SAÜ Bilgisayar Mühendisliği </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D51C577-9D07-4464-A964-A20A9DF42A78}" type="datetime1">
              <a:rPr lang="tr-TR" smtClean="0"/>
              <a:pPr/>
              <a:t>1.3.2021</a:t>
            </a:fld>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1E47708F-8ED0-4B03-B3A4-6646D15D4EA0}" type="datetime1">
              <a:rPr lang="tr-TR" smtClean="0"/>
              <a:pPr/>
              <a:t>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a:xfrm>
            <a:off x="8156448" y="6422064"/>
            <a:ext cx="762000" cy="365125"/>
          </a:xfrm>
        </p:spPr>
        <p:txBody>
          <a:bodyPr/>
          <a:lstStyle/>
          <a:p>
            <a:fld id="{583A5473-B7E2-4064-90C8-8CDD97F93B6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tr-TR" dirty="0" smtClean="0"/>
              <a:t>Resim eklemek için simgeyi tıklatın</a:t>
            </a:r>
            <a:endParaRPr kumimoji="0" lang="en-US" dirty="0"/>
          </a:p>
        </p:txBody>
      </p:sp>
      <p:sp>
        <p:nvSpPr>
          <p:cNvPr id="4" name="3 Metin Yer Tutucusu"/>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a:xfrm>
            <a:off x="457200" y="6422064"/>
            <a:ext cx="2133600" cy="365125"/>
          </a:xfrm>
        </p:spPr>
        <p:txBody>
          <a:bodyPr/>
          <a:lstStyle/>
          <a:p>
            <a:fld id="{6452F36A-6DEF-4CBD-8C85-EE8C45EB204C}" type="datetime1">
              <a:rPr lang="tr-TR" smtClean="0"/>
              <a:pPr/>
              <a:t>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15 Serbest Form"/>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Yer Tutucusu"/>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tr-TR" smtClean="0"/>
              <a:t>Asıl başlık stili için tıklatın</a:t>
            </a:r>
            <a:endParaRPr kumimoji="0" lang="en-US"/>
          </a:p>
        </p:txBody>
      </p:sp>
      <p:sp>
        <p:nvSpPr>
          <p:cNvPr id="30" name="29 Metin Yer Tutucusu"/>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0" name="9 Veri Yer Tutucusu"/>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C7722D24-CD64-42A0-A145-BA928AD0DFC8}" type="datetime1">
              <a:rPr lang="tr-TR" smtClean="0"/>
              <a:pPr/>
              <a:t>1.3.2021</a:t>
            </a:fld>
            <a:endParaRPr lang="en-US" dirty="0"/>
          </a:p>
        </p:txBody>
      </p:sp>
      <p:sp>
        <p:nvSpPr>
          <p:cNvPr id="22" name="21 Altbilgi Yer Tutucusu"/>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r>
              <a:rPr lang="en-US" smtClean="0"/>
              <a:t>SAÜ Bilgisayar Mühendisliği </a:t>
            </a:r>
            <a:endParaRPr lang="en-US" dirty="0"/>
          </a:p>
        </p:txBody>
      </p:sp>
      <p:sp>
        <p:nvSpPr>
          <p:cNvPr id="18" name="17 Slayt Numarası Yer Tutucusu"/>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83A5473-B7E2-4064-90C8-8CDD97F93B60}"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cs.brown.edu/exploratory/research/applets/repository/spectrum/metamer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hyperlink" Target="http://www.debevec.org/Research/HDR/"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oleObject" Target="../embeddings/oleObject3.bin"/><Relationship Id="rId4" Type="http://schemas.openxmlformats.org/officeDocument/2006/relationships/hyperlink" Target="http://www.cs.columbia.edu/CAVE/tomoo/RRHomePage/rrgallery.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www.google.com.tr/url?sa=i&amp;rct=j&amp;q=&amp;esrc=s&amp;frm=1&amp;source=images&amp;cd=&amp;cad=rja&amp;docid=C0mvtBruynR1ZM&amp;tbnid=xQ2fu4vgRJqUzM:&amp;ved=0CAUQjRw&amp;url=http://www.arch.virginia.edu/arch569/content/lectures/lec-05/&amp;ei=P6TWUZ21KsSOtAb5vIHwDw&amp;bvm=bv.48705608,d.bGE&amp;psig=AFQjCNFFDLbOoT-Lu8zqCGMHcRJLtd40wg&amp;ust=1373107601339338" TargetMode="External"/><Relationship Id="rId2" Type="http://schemas.openxmlformats.org/officeDocument/2006/relationships/image" Target="../media/image25.wmf"/><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jpeg"/><Relationship Id="rId4" Type="http://schemas.openxmlformats.org/officeDocument/2006/relationships/image" Target="../media/image27.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jpeg"/><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jpeg"/><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429064" y="3337560"/>
            <a:ext cx="8247392" cy="2301240"/>
          </a:xfrm>
        </p:spPr>
        <p:txBody>
          <a:bodyPr>
            <a:normAutofit fontScale="90000"/>
          </a:bodyPr>
          <a:lstStyle/>
          <a:p>
            <a:r>
              <a:rPr lang="tr-TR" sz="4800" cap="none" dirty="0" smtClean="0">
                <a:ln>
                  <a:noFill/>
                </a:ln>
                <a:solidFill>
                  <a:schemeClr val="tx1"/>
                </a:solidFill>
                <a:effectLst/>
                <a:latin typeface="Arial" pitchFamily="34" charset="0"/>
                <a:ea typeface="Times New Roman" pitchFamily="18" charset="0"/>
                <a:cs typeface="Arial" pitchFamily="34" charset="0"/>
              </a:rPr>
              <a:t>Bilgisayar Görmesi</a:t>
            </a:r>
            <a:br>
              <a:rPr lang="tr-TR" sz="4800" cap="none" dirty="0" smtClean="0">
                <a:ln>
                  <a:noFill/>
                </a:ln>
                <a:solidFill>
                  <a:schemeClr val="tx1"/>
                </a:solidFill>
                <a:effectLst/>
                <a:latin typeface="Arial" pitchFamily="34" charset="0"/>
                <a:ea typeface="Times New Roman" pitchFamily="18" charset="0"/>
                <a:cs typeface="Arial" pitchFamily="34" charset="0"/>
              </a:rPr>
            </a:br>
            <a:r>
              <a:rPr lang="tr-TR" sz="4800" cap="none" smtClean="0">
                <a:ln>
                  <a:noFill/>
                </a:ln>
                <a:solidFill>
                  <a:srgbClr val="FFC000"/>
                </a:solidFill>
                <a:effectLst/>
                <a:latin typeface="Arial" pitchFamily="34" charset="0"/>
                <a:ea typeface="Times New Roman" pitchFamily="18" charset="0"/>
                <a:cs typeface="Arial" pitchFamily="34" charset="0"/>
              </a:rPr>
              <a:t>Ders </a:t>
            </a:r>
            <a:r>
              <a:rPr lang="tr-TR" sz="4800" cap="none" smtClean="0">
                <a:ln>
                  <a:noFill/>
                </a:ln>
                <a:solidFill>
                  <a:srgbClr val="FFC000"/>
                </a:solidFill>
                <a:effectLst/>
                <a:latin typeface="Arial" pitchFamily="34" charset="0"/>
                <a:ea typeface="Times New Roman" pitchFamily="18" charset="0"/>
                <a:cs typeface="Arial" pitchFamily="34" charset="0"/>
              </a:rPr>
              <a:t>2:</a:t>
            </a:r>
            <a:r>
              <a:rPr lang="tr-TR" sz="3600" cap="none" smtClean="0">
                <a:latin typeface="+mn-lt"/>
              </a:rPr>
              <a:t>GÖRÜNTÜLERİN </a:t>
            </a:r>
            <a:r>
              <a:rPr lang="tr-TR" sz="3600" cap="none" dirty="0" smtClean="0">
                <a:latin typeface="+mn-lt"/>
              </a:rPr>
              <a:t>GÖSTERİLMESİ </a:t>
            </a:r>
            <a:r>
              <a:rPr lang="tr-TR" sz="3200" dirty="0" smtClean="0"/>
              <a:t/>
            </a:r>
            <a:br>
              <a:rPr lang="tr-TR" sz="3200" dirty="0" smtClean="0"/>
            </a:br>
            <a:r>
              <a:rPr lang="tr-TR" sz="3200" dirty="0" smtClean="0"/>
              <a:t> </a:t>
            </a:r>
            <a:br>
              <a:rPr lang="tr-TR" sz="3200" dirty="0" smtClean="0"/>
            </a:br>
            <a:r>
              <a:rPr lang="tr-TR" sz="6000" b="0" cap="none" dirty="0" smtClean="0">
                <a:ln>
                  <a:noFill/>
                </a:ln>
                <a:solidFill>
                  <a:srgbClr val="FFFF00"/>
                </a:solidFill>
                <a:effectLst/>
                <a:latin typeface="Arial" pitchFamily="34" charset="0"/>
                <a:cs typeface="Arial" pitchFamily="34" charset="0"/>
              </a:rPr>
              <a:t/>
            </a:r>
            <a:br>
              <a:rPr lang="tr-TR" sz="6000" b="0" cap="none" dirty="0" smtClean="0">
                <a:ln>
                  <a:noFill/>
                </a:ln>
                <a:solidFill>
                  <a:srgbClr val="FFFF00"/>
                </a:solidFill>
                <a:effectLst/>
                <a:latin typeface="Arial" pitchFamily="34" charset="0"/>
                <a:cs typeface="Arial" pitchFamily="34" charset="0"/>
              </a:rPr>
            </a:br>
            <a:endParaRPr lang="en-US" dirty="0">
              <a:solidFill>
                <a:srgbClr val="FFFF00"/>
              </a:solidFill>
            </a:endParaRPr>
          </a:p>
        </p:txBody>
      </p:sp>
      <p:pic>
        <p:nvPicPr>
          <p:cNvPr id="1026" name="Picture 2" descr="amblem"/>
          <p:cNvPicPr>
            <a:picLocks noChangeAspect="1" noChangeArrowheads="1"/>
          </p:cNvPicPr>
          <p:nvPr/>
        </p:nvPicPr>
        <p:blipFill>
          <a:blip r:embed="rId3" cstate="print"/>
          <a:srcRect/>
          <a:stretch>
            <a:fillRect/>
          </a:stretch>
        </p:blipFill>
        <p:spPr bwMode="auto">
          <a:xfrm>
            <a:off x="8501090" y="6072206"/>
            <a:ext cx="485775" cy="597480"/>
          </a:xfrm>
          <a:prstGeom prst="rect">
            <a:avLst/>
          </a:prstGeom>
          <a:noFill/>
          <a:ln w="9525">
            <a:noFill/>
            <a:miter lim="800000"/>
            <a:headEnd/>
            <a:tailEnd/>
          </a:ln>
        </p:spPr>
      </p:pic>
      <p:sp>
        <p:nvSpPr>
          <p:cNvPr id="7" name="6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1</a:t>
            </a:fld>
            <a:endParaRPr lang="en-US" dirty="0"/>
          </a:p>
        </p:txBody>
      </p:sp>
      <p:sp>
        <p:nvSpPr>
          <p:cNvPr id="6" name="Rectangle 3"/>
          <p:cNvSpPr>
            <a:spLocks noGrp="1" noChangeArrowheads="1"/>
          </p:cNvSpPr>
          <p:nvPr>
            <p:ph type="subTitle" idx="1"/>
          </p:nvPr>
        </p:nvSpPr>
        <p:spPr>
          <a:xfrm>
            <a:off x="1066800" y="4797152"/>
            <a:ext cx="6480048" cy="1298848"/>
          </a:xfrm>
        </p:spPr>
        <p:txBody>
          <a:bodyPr/>
          <a:lstStyle/>
          <a:p>
            <a:pPr eaLnBrk="1" hangingPunct="1"/>
            <a:r>
              <a:rPr lang="tr-TR" dirty="0" smtClean="0">
                <a:solidFill>
                  <a:schemeClr val="tx1"/>
                </a:solidFill>
              </a:rPr>
              <a:t> </a:t>
            </a:r>
            <a:r>
              <a:rPr lang="tr-TR" dirty="0" smtClean="0">
                <a:solidFill>
                  <a:schemeClr val="tx1"/>
                </a:solidFill>
              </a:rPr>
              <a:t>Dr. </a:t>
            </a:r>
            <a:r>
              <a:rPr lang="tr-TR" dirty="0" smtClean="0">
                <a:solidFill>
                  <a:schemeClr val="tx1"/>
                </a:solidFill>
              </a:rPr>
              <a:t>Öğr. Üyesi Serap ÇAKAR</a:t>
            </a:r>
            <a:endParaRPr lang="tr-TR"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normAutofit/>
          </a:bodyPr>
          <a:lstStyle/>
          <a:p>
            <a:r>
              <a:rPr lang="tr-TR" sz="3200" b="1" dirty="0" smtClean="0">
                <a:solidFill>
                  <a:srgbClr val="FFC000"/>
                </a:solidFill>
                <a:latin typeface="+mn-lt"/>
                <a:ea typeface="+mn-ea"/>
                <a:cs typeface="+mn-cs"/>
              </a:rPr>
              <a:t>Işık spektrumu</a:t>
            </a:r>
            <a:endParaRPr lang="en-US" sz="3200" b="1" dirty="0">
              <a:solidFill>
                <a:srgbClr val="FFC000"/>
              </a:solidFill>
              <a:latin typeface="+mn-lt"/>
              <a:ea typeface="+mn-ea"/>
              <a:cs typeface="+mn-cs"/>
            </a:endParaRPr>
          </a:p>
        </p:txBody>
      </p:sp>
      <p:sp>
        <p:nvSpPr>
          <p:cNvPr id="384003" name="Rectangle 3"/>
          <p:cNvSpPr>
            <a:spLocks noGrp="1" noChangeArrowheads="1"/>
          </p:cNvSpPr>
          <p:nvPr>
            <p:ph type="body" idx="1"/>
          </p:nvPr>
        </p:nvSpPr>
        <p:spPr>
          <a:xfrm>
            <a:off x="642910" y="1214422"/>
            <a:ext cx="7772400" cy="990600"/>
          </a:xfrm>
        </p:spPr>
        <p:txBody>
          <a:bodyPr>
            <a:normAutofit/>
          </a:bodyPr>
          <a:lstStyle/>
          <a:p>
            <a:r>
              <a:rPr lang="tr-TR" sz="2000" dirty="0" smtClean="0"/>
              <a:t>Işığın görünümü onun güç spektrumuna bağlıdır.</a:t>
            </a:r>
          </a:p>
          <a:p>
            <a:r>
              <a:rPr lang="tr-TR" sz="2000" dirty="0" smtClean="0"/>
              <a:t>Bir </a:t>
            </a:r>
            <a:r>
              <a:rPr lang="tr-TR" sz="2000" dirty="0" err="1" smtClean="0"/>
              <a:t>dalgaboyunda</a:t>
            </a:r>
            <a:r>
              <a:rPr lang="tr-TR" sz="2000" dirty="0" smtClean="0"/>
              <a:t> ne kadar güç (veya enerji) vardır.</a:t>
            </a:r>
            <a:endParaRPr lang="en-US" sz="1800" dirty="0"/>
          </a:p>
        </p:txBody>
      </p:sp>
      <p:pic>
        <p:nvPicPr>
          <p:cNvPr id="384004" name="Picture 4" descr="D:\curless\courses\591\99a\lectures\visual perception\wandell-4-4.JPG"/>
          <p:cNvPicPr>
            <a:picLocks noChangeAspect="1" noChangeArrowheads="1"/>
          </p:cNvPicPr>
          <p:nvPr/>
        </p:nvPicPr>
        <p:blipFill>
          <a:blip r:embed="rId2" cstate="print"/>
          <a:srcRect/>
          <a:stretch>
            <a:fillRect/>
          </a:stretch>
        </p:blipFill>
        <p:spPr bwMode="auto">
          <a:xfrm>
            <a:off x="1500166" y="2143116"/>
            <a:ext cx="5715000" cy="2736850"/>
          </a:xfrm>
          <a:prstGeom prst="rect">
            <a:avLst/>
          </a:prstGeom>
          <a:noFill/>
        </p:spPr>
      </p:pic>
      <p:sp>
        <p:nvSpPr>
          <p:cNvPr id="384005" name="Text Box 5"/>
          <p:cNvSpPr txBox="1">
            <a:spLocks noChangeArrowheads="1"/>
          </p:cNvSpPr>
          <p:nvPr/>
        </p:nvSpPr>
        <p:spPr bwMode="auto">
          <a:xfrm>
            <a:off x="2857488" y="4857760"/>
            <a:ext cx="1120820" cy="369332"/>
          </a:xfrm>
          <a:prstGeom prst="rect">
            <a:avLst/>
          </a:prstGeom>
          <a:noFill/>
          <a:ln w="9525">
            <a:noFill/>
            <a:miter lim="800000"/>
            <a:headEnd/>
            <a:tailEnd/>
          </a:ln>
          <a:effectLst/>
        </p:spPr>
        <p:txBody>
          <a:bodyPr wrap="none">
            <a:spAutoFit/>
          </a:bodyPr>
          <a:lstStyle/>
          <a:p>
            <a:r>
              <a:rPr lang="tr-TR" dirty="0" smtClean="0">
                <a:latin typeface="Arial" pitchFamily="34" charset="0"/>
              </a:rPr>
              <a:t>Gün ışığı</a:t>
            </a:r>
            <a:endParaRPr lang="en-US" dirty="0">
              <a:latin typeface="Arial" pitchFamily="34" charset="0"/>
            </a:endParaRPr>
          </a:p>
        </p:txBody>
      </p:sp>
      <p:sp>
        <p:nvSpPr>
          <p:cNvPr id="384006" name="Text Box 6"/>
          <p:cNvSpPr txBox="1">
            <a:spLocks noChangeArrowheads="1"/>
          </p:cNvSpPr>
          <p:nvPr/>
        </p:nvSpPr>
        <p:spPr bwMode="auto">
          <a:xfrm>
            <a:off x="5214942" y="4857760"/>
            <a:ext cx="1338828" cy="369332"/>
          </a:xfrm>
          <a:prstGeom prst="rect">
            <a:avLst/>
          </a:prstGeom>
          <a:noFill/>
          <a:ln w="9525">
            <a:noFill/>
            <a:miter lim="800000"/>
            <a:headEnd/>
            <a:tailEnd/>
          </a:ln>
          <a:effectLst/>
        </p:spPr>
        <p:txBody>
          <a:bodyPr wrap="none">
            <a:spAutoFit/>
          </a:bodyPr>
          <a:lstStyle/>
          <a:p>
            <a:r>
              <a:rPr lang="tr-TR" dirty="0" smtClean="0">
                <a:latin typeface="Arial" pitchFamily="34" charset="0"/>
              </a:rPr>
              <a:t>Ampul ışığı</a:t>
            </a:r>
            <a:endParaRPr lang="en-US" dirty="0">
              <a:latin typeface="Arial" pitchFamily="34" charset="0"/>
            </a:endParaRPr>
          </a:p>
        </p:txBody>
      </p:sp>
      <p:sp>
        <p:nvSpPr>
          <p:cNvPr id="384007" name="Rectangle 7"/>
          <p:cNvSpPr>
            <a:spLocks noChangeArrowheads="1"/>
          </p:cNvSpPr>
          <p:nvPr/>
        </p:nvSpPr>
        <p:spPr bwMode="auto">
          <a:xfrm>
            <a:off x="714348" y="5429264"/>
            <a:ext cx="7772400" cy="909654"/>
          </a:xfrm>
          <a:prstGeom prst="rect">
            <a:avLst/>
          </a:prstGeom>
          <a:noFill/>
          <a:ln w="9525">
            <a:noFill/>
            <a:miter lim="800000"/>
            <a:headEnd/>
            <a:tailEnd/>
          </a:ln>
          <a:effectLst/>
        </p:spPr>
        <p:txBody>
          <a:bodyPr/>
          <a:lstStyle/>
          <a:p>
            <a:pPr marL="342900" indent="-342900">
              <a:spcBef>
                <a:spcPct val="20000"/>
              </a:spcBef>
            </a:pPr>
            <a:r>
              <a:rPr lang="tr-TR" sz="2000" dirty="0" smtClean="0">
                <a:latin typeface="Arial" pitchFamily="34" charset="0"/>
              </a:rPr>
              <a:t>Görsel sistemimiz ışık spektrumunu renklere dönüştürür</a:t>
            </a:r>
            <a:endParaRPr lang="en-US" sz="2000" dirty="0" smtClean="0">
              <a:latin typeface="Arial" pitchFamily="34" charset="0"/>
            </a:endParaRPr>
          </a:p>
          <a:p>
            <a:pPr marL="742950" lvl="1" indent="-285750">
              <a:spcBef>
                <a:spcPct val="20000"/>
              </a:spcBef>
              <a:buFontTx/>
              <a:buChar char="•"/>
            </a:pPr>
            <a:r>
              <a:rPr lang="tr-TR" dirty="0" smtClean="0">
                <a:latin typeface="Arial" pitchFamily="34" charset="0"/>
              </a:rPr>
              <a:t>Bu karmaşık bir dönüşümdür</a:t>
            </a:r>
            <a:endParaRPr lang="en-US" sz="1800" dirty="0">
              <a:latin typeface="Arial" pitchFamily="34" charset="0"/>
            </a:endParaRPr>
          </a:p>
        </p:txBody>
      </p:sp>
      <p:sp>
        <p:nvSpPr>
          <p:cNvPr id="8" name="7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9" name="8 Slayt Numarası Yer Tutucusu"/>
          <p:cNvSpPr>
            <a:spLocks noGrp="1"/>
          </p:cNvSpPr>
          <p:nvPr>
            <p:ph type="sldNum" sz="quarter" idx="12"/>
          </p:nvPr>
        </p:nvSpPr>
        <p:spPr/>
        <p:txBody>
          <a:bodyPr/>
          <a:lstStyle/>
          <a:p>
            <a:fld id="{583A5473-B7E2-4064-90C8-8CDD97F93B60}" type="slidenum">
              <a:rPr lang="en-US" smtClean="0"/>
              <a:pPr/>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40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normAutofit/>
          </a:bodyPr>
          <a:lstStyle/>
          <a:p>
            <a:r>
              <a:rPr lang="tr-TR" sz="3200" b="1" dirty="0" smtClean="0">
                <a:solidFill>
                  <a:srgbClr val="FFC000"/>
                </a:solidFill>
                <a:latin typeface="+mn-lt"/>
                <a:ea typeface="+mn-ea"/>
                <a:cs typeface="+mn-cs"/>
              </a:rPr>
              <a:t>İnsan görme sistemi</a:t>
            </a:r>
            <a:endParaRPr lang="en-US" sz="3200" b="1" dirty="0">
              <a:solidFill>
                <a:srgbClr val="FFC000"/>
              </a:solidFill>
              <a:latin typeface="+mn-lt"/>
              <a:ea typeface="+mn-ea"/>
              <a:cs typeface="+mn-cs"/>
            </a:endParaRPr>
          </a:p>
        </p:txBody>
      </p:sp>
      <p:sp>
        <p:nvSpPr>
          <p:cNvPr id="386051" name="Rectangle 3"/>
          <p:cNvSpPr>
            <a:spLocks noGrp="1" noChangeArrowheads="1"/>
          </p:cNvSpPr>
          <p:nvPr>
            <p:ph type="body" idx="1"/>
          </p:nvPr>
        </p:nvSpPr>
        <p:spPr>
          <a:xfrm>
            <a:off x="685800" y="4953000"/>
            <a:ext cx="8001000" cy="838200"/>
          </a:xfrm>
        </p:spPr>
        <p:txBody>
          <a:bodyPr>
            <a:normAutofit fontScale="92500" lnSpcReduction="20000"/>
          </a:bodyPr>
          <a:lstStyle/>
          <a:p>
            <a:r>
              <a:rPr lang="tr-TR" dirty="0" smtClean="0"/>
              <a:t>Renk algısı</a:t>
            </a:r>
            <a:endParaRPr lang="en-US" dirty="0"/>
          </a:p>
          <a:p>
            <a:pPr lvl="1"/>
            <a:r>
              <a:rPr lang="tr-TR" dirty="0" smtClean="0"/>
              <a:t>Işık </a:t>
            </a:r>
            <a:r>
              <a:rPr lang="tr-TR" dirty="0" err="1" smtClean="0"/>
              <a:t>fotosensetif</a:t>
            </a:r>
            <a:r>
              <a:rPr lang="tr-TR" dirty="0" smtClean="0"/>
              <a:t> hücrelere sahip olan retinaya gelir</a:t>
            </a:r>
            <a:endParaRPr lang="en-US" dirty="0"/>
          </a:p>
          <a:p>
            <a:pPr lvl="1"/>
            <a:endParaRPr lang="en-US" dirty="0"/>
          </a:p>
        </p:txBody>
      </p:sp>
      <p:pic>
        <p:nvPicPr>
          <p:cNvPr id="386052" name="Picture 4" descr="C:\Seitz\462\notes\neweye.gif"/>
          <p:cNvPicPr>
            <a:picLocks noChangeAspect="1" noChangeArrowheads="1"/>
          </p:cNvPicPr>
          <p:nvPr/>
        </p:nvPicPr>
        <p:blipFill>
          <a:blip r:embed="rId2" cstate="print"/>
          <a:srcRect/>
          <a:stretch>
            <a:fillRect/>
          </a:stretch>
        </p:blipFill>
        <p:spPr bwMode="auto">
          <a:xfrm>
            <a:off x="2071670" y="1285860"/>
            <a:ext cx="4163814" cy="3643338"/>
          </a:xfrm>
          <a:prstGeom prst="rect">
            <a:avLst/>
          </a:prstGeom>
          <a:noFill/>
        </p:spPr>
      </p:pic>
      <p:sp>
        <p:nvSpPr>
          <p:cNvPr id="386053" name="Rectangle 5"/>
          <p:cNvSpPr>
            <a:spLocks noChangeArrowheads="1"/>
          </p:cNvSpPr>
          <p:nvPr/>
        </p:nvSpPr>
        <p:spPr bwMode="auto">
          <a:xfrm>
            <a:off x="685800" y="5715000"/>
            <a:ext cx="8001000" cy="381000"/>
          </a:xfrm>
          <a:prstGeom prst="rect">
            <a:avLst/>
          </a:prstGeom>
          <a:noFill/>
          <a:ln w="9525">
            <a:noFill/>
            <a:miter lim="800000"/>
            <a:headEnd/>
            <a:tailEnd/>
          </a:ln>
          <a:effectLst/>
        </p:spPr>
        <p:txBody>
          <a:bodyPr/>
          <a:lstStyle/>
          <a:p>
            <a:pPr marL="1143000" lvl="2" indent="-228600">
              <a:spcBef>
                <a:spcPct val="20000"/>
              </a:spcBef>
              <a:buFontTx/>
              <a:buChar char="–"/>
            </a:pPr>
            <a:r>
              <a:rPr lang="tr-TR" sz="1800" dirty="0" smtClean="0">
                <a:latin typeface="Arial" pitchFamily="34" charset="0"/>
              </a:rPr>
              <a:t>Çubuklar (</a:t>
            </a:r>
            <a:r>
              <a:rPr lang="en-US" sz="1800" dirty="0" smtClean="0">
                <a:latin typeface="Arial" pitchFamily="34" charset="0"/>
              </a:rPr>
              <a:t>Rod</a:t>
            </a:r>
            <a:r>
              <a:rPr lang="tr-TR" sz="1800" dirty="0" smtClean="0">
                <a:latin typeface="Arial" pitchFamily="34" charset="0"/>
              </a:rPr>
              <a:t>) ve koniler (</a:t>
            </a:r>
            <a:r>
              <a:rPr lang="tr-TR" sz="1800" dirty="0" err="1" smtClean="0">
                <a:latin typeface="Arial" pitchFamily="34" charset="0"/>
              </a:rPr>
              <a:t>cone</a:t>
            </a:r>
            <a:r>
              <a:rPr lang="tr-TR" sz="1800" dirty="0" smtClean="0">
                <a:latin typeface="Arial" pitchFamily="34" charset="0"/>
              </a:rPr>
              <a:t>)</a:t>
            </a:r>
            <a:r>
              <a:rPr lang="en-US" sz="1800" dirty="0" smtClean="0">
                <a:latin typeface="Arial" pitchFamily="34" charset="0"/>
              </a:rPr>
              <a:t> </a:t>
            </a:r>
            <a:endParaRPr lang="en-US" sz="1800" dirty="0">
              <a:latin typeface="Arial" pitchFamily="34" charset="0"/>
            </a:endParaRPr>
          </a:p>
          <a:p>
            <a:pPr marL="742950" lvl="1" indent="-285750">
              <a:spcBef>
                <a:spcPct val="20000"/>
              </a:spcBef>
              <a:buFontTx/>
              <a:buChar char="•"/>
            </a:pPr>
            <a:endParaRPr lang="en-US" sz="2000" dirty="0">
              <a:latin typeface="Arial" pitchFamily="34" charset="0"/>
            </a:endParaRPr>
          </a:p>
        </p:txBody>
      </p:sp>
      <p:sp>
        <p:nvSpPr>
          <p:cNvPr id="386054" name="Rectangle 6"/>
          <p:cNvSpPr>
            <a:spLocks noChangeArrowheads="1"/>
          </p:cNvSpPr>
          <p:nvPr/>
        </p:nvSpPr>
        <p:spPr bwMode="auto">
          <a:xfrm>
            <a:off x="685800" y="6096000"/>
            <a:ext cx="8001000" cy="533400"/>
          </a:xfrm>
          <a:prstGeom prst="rect">
            <a:avLst/>
          </a:prstGeom>
          <a:noFill/>
          <a:ln w="9525">
            <a:noFill/>
            <a:miter lim="800000"/>
            <a:headEnd/>
            <a:tailEnd/>
          </a:ln>
          <a:effectLst/>
        </p:spPr>
        <p:txBody>
          <a:bodyPr/>
          <a:lstStyle/>
          <a:p>
            <a:pPr marL="742950" lvl="1" indent="-285750">
              <a:spcBef>
                <a:spcPct val="20000"/>
              </a:spcBef>
              <a:buFontTx/>
              <a:buChar char="•"/>
            </a:pPr>
            <a:r>
              <a:rPr lang="tr-TR" sz="2000" dirty="0" smtClean="0">
                <a:latin typeface="Arial" pitchFamily="34" charset="0"/>
              </a:rPr>
              <a:t>Bu hücreler tayfları birkaç ayrık değere dönüştürür</a:t>
            </a:r>
            <a:endParaRPr lang="en-US" sz="2000" dirty="0">
              <a:latin typeface="Arial" pitchFamily="34" charset="0"/>
            </a:endParaRPr>
          </a:p>
        </p:txBody>
      </p:sp>
      <p:sp>
        <p:nvSpPr>
          <p:cNvPr id="7" name="6 Altbilgi Yer Tutucusu"/>
          <p:cNvSpPr>
            <a:spLocks noGrp="1"/>
          </p:cNvSpPr>
          <p:nvPr>
            <p:ph type="ftr" sz="quarter" idx="11"/>
          </p:nvPr>
        </p:nvSpPr>
        <p:spPr/>
        <p:txBody>
          <a:bodyPr/>
          <a:lstStyle/>
          <a:p>
            <a:r>
              <a:rPr lang="en-US" smtClean="0"/>
              <a:t>SAÜ Bilgisayar Mühendisliği </a:t>
            </a:r>
            <a:endParaRPr lang="en-US" dirty="0"/>
          </a:p>
        </p:txBody>
      </p:sp>
      <p:sp>
        <p:nvSpPr>
          <p:cNvPr id="8" name="7 Slayt Numarası Yer Tutucusu"/>
          <p:cNvSpPr>
            <a:spLocks noGrp="1"/>
          </p:cNvSpPr>
          <p:nvPr>
            <p:ph type="sldNum" sz="quarter" idx="12"/>
          </p:nvPr>
        </p:nvSpPr>
        <p:spPr/>
        <p:txBody>
          <a:bodyPr/>
          <a:lstStyle/>
          <a:p>
            <a:fld id="{583A5473-B7E2-4064-90C8-8CDD97F93B60}" type="slidenum">
              <a:rPr lang="en-US" smtClean="0"/>
              <a:pPr/>
              <a:t>11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60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xfrm>
            <a:off x="457200" y="274638"/>
            <a:ext cx="7829576" cy="1143000"/>
          </a:xfrm>
        </p:spPr>
        <p:txBody>
          <a:bodyPr>
            <a:normAutofit fontScale="90000"/>
          </a:bodyPr>
          <a:lstStyle/>
          <a:p>
            <a:r>
              <a:rPr lang="tr-TR" sz="3600" b="1" dirty="0" smtClean="0">
                <a:solidFill>
                  <a:srgbClr val="FFC000"/>
                </a:solidFill>
                <a:latin typeface="+mn-lt"/>
                <a:ea typeface="+mn-ea"/>
                <a:cs typeface="+mn-cs"/>
              </a:rPr>
              <a:t>Çubukların ve konilerin yoğunlukları</a:t>
            </a:r>
            <a:endParaRPr lang="en-US" sz="3600" b="1" dirty="0">
              <a:solidFill>
                <a:srgbClr val="FFC000"/>
              </a:solidFill>
              <a:latin typeface="+mn-lt"/>
              <a:ea typeface="+mn-ea"/>
              <a:cs typeface="+mn-cs"/>
            </a:endParaRPr>
          </a:p>
        </p:txBody>
      </p:sp>
      <p:sp>
        <p:nvSpPr>
          <p:cNvPr id="387075" name="Rectangle 3"/>
          <p:cNvSpPr>
            <a:spLocks noGrp="1" noChangeArrowheads="1"/>
          </p:cNvSpPr>
          <p:nvPr>
            <p:ph type="body" idx="1"/>
          </p:nvPr>
        </p:nvSpPr>
        <p:spPr>
          <a:xfrm>
            <a:off x="685800" y="5257800"/>
            <a:ext cx="7772400" cy="1447800"/>
          </a:xfrm>
        </p:spPr>
        <p:txBody>
          <a:bodyPr>
            <a:normAutofit fontScale="92500" lnSpcReduction="10000"/>
          </a:bodyPr>
          <a:lstStyle/>
          <a:p>
            <a:pPr>
              <a:lnSpc>
                <a:spcPct val="90000"/>
              </a:lnSpc>
            </a:pPr>
            <a:r>
              <a:rPr lang="tr-TR" sz="2000" dirty="0" smtClean="0"/>
              <a:t>Çubuklar ve koniler retinada tek biçimli bir şekilde dağılmamıştır.</a:t>
            </a:r>
            <a:endParaRPr lang="en-US" sz="2000" dirty="0"/>
          </a:p>
          <a:p>
            <a:pPr lvl="1">
              <a:lnSpc>
                <a:spcPct val="90000"/>
              </a:lnSpc>
            </a:pPr>
            <a:r>
              <a:rPr lang="tr-TR" sz="1600" dirty="0" smtClean="0"/>
              <a:t>Çubuklar gece görüşünü sağlar ve yoğunluktan sorumludur, koniler gündüz görüşünü sağlar ve renklerden sorumludur</a:t>
            </a:r>
            <a:endParaRPr lang="en-US" sz="1600" dirty="0"/>
          </a:p>
          <a:p>
            <a:pPr lvl="1">
              <a:lnSpc>
                <a:spcPct val="90000"/>
              </a:lnSpc>
            </a:pPr>
            <a:r>
              <a:rPr lang="en-US" sz="1600" b="1" dirty="0"/>
              <a:t>Fovea</a:t>
            </a:r>
            <a:r>
              <a:rPr lang="en-US" sz="1600" dirty="0"/>
              <a:t> </a:t>
            </a:r>
            <a:r>
              <a:rPr lang="en-US" sz="1600" dirty="0" smtClean="0"/>
              <a:t>– </a:t>
            </a:r>
            <a:r>
              <a:rPr lang="tr-TR" sz="1600" dirty="0" smtClean="0"/>
              <a:t>Konilerin en yoğun bulunduğu (çubukların olmadığı) görsel eksenin merkezindeki küçük bir bölgedir </a:t>
            </a:r>
            <a:r>
              <a:rPr lang="en-US" sz="1600" dirty="0" smtClean="0"/>
              <a:t>(1 </a:t>
            </a:r>
            <a:r>
              <a:rPr lang="tr-TR" sz="1600" dirty="0" smtClean="0"/>
              <a:t>veya</a:t>
            </a:r>
            <a:r>
              <a:rPr lang="en-US" sz="1600" dirty="0" smtClean="0"/>
              <a:t> </a:t>
            </a:r>
            <a:r>
              <a:rPr lang="en-US" sz="1600" dirty="0"/>
              <a:t>2</a:t>
            </a:r>
            <a:r>
              <a:rPr lang="en-US" sz="1600" dirty="0" smtClean="0"/>
              <a:t>°)</a:t>
            </a:r>
            <a:r>
              <a:rPr lang="tr-TR" sz="1600" dirty="0" smtClean="0"/>
              <a:t>.</a:t>
            </a:r>
            <a:endParaRPr lang="en-US" sz="1600" dirty="0"/>
          </a:p>
          <a:p>
            <a:pPr lvl="1">
              <a:lnSpc>
                <a:spcPct val="90000"/>
              </a:lnSpc>
            </a:pPr>
            <a:r>
              <a:rPr lang="tr-TR" sz="1400" dirty="0" smtClean="0"/>
              <a:t>Çevredeki daha az görsel keskinlik için çoğu</a:t>
            </a:r>
            <a:r>
              <a:rPr lang="en-US" sz="1400" dirty="0" smtClean="0"/>
              <a:t> </a:t>
            </a:r>
            <a:r>
              <a:rPr lang="tr-TR" sz="1400" dirty="0" smtClean="0"/>
              <a:t>çubuk</a:t>
            </a:r>
            <a:r>
              <a:rPr lang="en-US" sz="1400" dirty="0" smtClean="0"/>
              <a:t> </a:t>
            </a:r>
            <a:r>
              <a:rPr lang="tr-TR" sz="1400" dirty="0" smtClean="0"/>
              <a:t>aynı </a:t>
            </a:r>
            <a:r>
              <a:rPr lang="tr-TR" sz="1400" dirty="0" err="1" smtClean="0"/>
              <a:t>nerona</a:t>
            </a:r>
            <a:r>
              <a:rPr lang="tr-TR" sz="1400" dirty="0" smtClean="0"/>
              <a:t> bağlanmıştır.</a:t>
            </a:r>
            <a:endParaRPr lang="en-US" sz="1400" dirty="0"/>
          </a:p>
        </p:txBody>
      </p:sp>
      <p:pic>
        <p:nvPicPr>
          <p:cNvPr id="387077" name="Picture 5" descr="E:\457\lectures\visual perception\receptordensity.TIF"/>
          <p:cNvPicPr>
            <a:picLocks noChangeAspect="1" noChangeArrowheads="1"/>
          </p:cNvPicPr>
          <p:nvPr/>
        </p:nvPicPr>
        <p:blipFill>
          <a:blip r:embed="rId3" cstate="print"/>
          <a:srcRect/>
          <a:stretch>
            <a:fillRect/>
          </a:stretch>
        </p:blipFill>
        <p:spPr bwMode="auto">
          <a:xfrm>
            <a:off x="2143108" y="1428736"/>
            <a:ext cx="3844512" cy="3660783"/>
          </a:xfrm>
          <a:prstGeom prst="rect">
            <a:avLst/>
          </a:prstGeom>
          <a:noFill/>
        </p:spPr>
      </p:pic>
      <p:sp>
        <p:nvSpPr>
          <p:cNvPr id="5" name="4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a:bodyPr>
          <a:lstStyle/>
          <a:p>
            <a:r>
              <a:rPr lang="tr-TR" dirty="0"/>
              <a:t>İnsan görme sistemi optik sinirle birbirine bağlı iki ana bileşene sahiptir: Göz ve beyin. Yapısı hakkında en çok bilgiye sahip olduğumuz şey görüntü alma </a:t>
            </a:r>
            <a:r>
              <a:rPr lang="tr-TR" dirty="0" err="1"/>
              <a:t>sensörü</a:t>
            </a:r>
            <a:r>
              <a:rPr lang="tr-TR" dirty="0"/>
              <a:t> gözdür. Bilgisayar görüş sistemi insan beynine benzer bir bilgi işleme ünitesi olarak düşünülebilir. Bu ikisi alış </a:t>
            </a:r>
            <a:r>
              <a:rPr lang="tr-TR" dirty="0" err="1"/>
              <a:t>sensöründen</a:t>
            </a:r>
            <a:r>
              <a:rPr lang="tr-TR" dirty="0"/>
              <a:t> (göz) işleme ünitesine (beyin) yolculuk eden görsel bilgiyi taşıyan sinirler demeti ile birbirine bağlanmıştır. </a:t>
            </a:r>
          </a:p>
        </p:txBody>
      </p:sp>
      <p:sp>
        <p:nvSpPr>
          <p:cNvPr id="4" name="Altbilgi Yer Tutucusu 3"/>
          <p:cNvSpPr>
            <a:spLocks noGrp="1"/>
          </p:cNvSpPr>
          <p:nvPr>
            <p:ph type="ftr" sz="quarter" idx="11"/>
          </p:nvPr>
        </p:nvSpPr>
        <p:spPr/>
        <p:txBody>
          <a:bodyPr/>
          <a:lstStyle/>
          <a:p>
            <a:r>
              <a:rPr lang="en-US" smtClean="0"/>
              <a:t>SAÜ Bilgisayar Mühendisliği </a:t>
            </a:r>
            <a:endParaRPr lang="en-US" dirty="0"/>
          </a:p>
        </p:txBody>
      </p:sp>
      <p:sp>
        <p:nvSpPr>
          <p:cNvPr id="5" name="Slayt Numarası Yer Tutucusu 4"/>
          <p:cNvSpPr>
            <a:spLocks noGrp="1"/>
          </p:cNvSpPr>
          <p:nvPr>
            <p:ph type="sldNum" sz="quarter" idx="12"/>
          </p:nvPr>
        </p:nvSpPr>
        <p:spPr/>
        <p:txBody>
          <a:bodyPr/>
          <a:lstStyle/>
          <a:p>
            <a:fld id="{583A5473-B7E2-4064-90C8-8CDD97F93B60}" type="slidenum">
              <a:rPr lang="en-US" smtClean="0"/>
              <a:pPr/>
              <a:t>13</a:t>
            </a:fld>
            <a:endParaRPr lang="en-US" dirty="0"/>
          </a:p>
        </p:txBody>
      </p:sp>
    </p:spTree>
    <p:extLst>
      <p:ext uri="{BB962C8B-B14F-4D97-AF65-F5344CB8AC3E}">
        <p14:creationId xmlns:p14="http://schemas.microsoft.com/office/powerpoint/2010/main" val="420849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r>
              <a:rPr lang="tr-TR" dirty="0"/>
              <a:t>İnsan görsel sistemi şu şekilde çalışır: 1) Işık enerjisi retinadaki </a:t>
            </a:r>
            <a:r>
              <a:rPr lang="tr-TR" dirty="0" err="1"/>
              <a:t>sensörlere</a:t>
            </a:r>
            <a:r>
              <a:rPr lang="tr-TR" dirty="0"/>
              <a:t> lensler tarafından odaklanır 2) Bu </a:t>
            </a:r>
            <a:r>
              <a:rPr lang="tr-TR" dirty="0" err="1"/>
              <a:t>sensörler</a:t>
            </a:r>
            <a:r>
              <a:rPr lang="tr-TR" dirty="0"/>
              <a:t> bu ışık enerjisine optik sinirden beyine elektriksel sinyaller yollayan elektro-mekanik bir reaksiyonla cevap verirler 3)Beyin bu sinyalleri bizim görüntü olarak algıladığımız sinirsel bir modele çevirir. </a:t>
            </a:r>
          </a:p>
        </p:txBody>
      </p:sp>
      <p:sp>
        <p:nvSpPr>
          <p:cNvPr id="4" name="Altbilgi Yer Tutucusu 3"/>
          <p:cNvSpPr>
            <a:spLocks noGrp="1"/>
          </p:cNvSpPr>
          <p:nvPr>
            <p:ph type="ftr" sz="quarter" idx="11"/>
          </p:nvPr>
        </p:nvSpPr>
        <p:spPr/>
        <p:txBody>
          <a:bodyPr/>
          <a:lstStyle/>
          <a:p>
            <a:r>
              <a:rPr lang="en-US" smtClean="0"/>
              <a:t>SAÜ Bilgisayar Mühendisliği </a:t>
            </a:r>
            <a:endParaRPr lang="en-US" dirty="0"/>
          </a:p>
        </p:txBody>
      </p:sp>
      <p:sp>
        <p:nvSpPr>
          <p:cNvPr id="5" name="Slayt Numarası Yer Tutucusu 4"/>
          <p:cNvSpPr>
            <a:spLocks noGrp="1"/>
          </p:cNvSpPr>
          <p:nvPr>
            <p:ph type="sldNum" sz="quarter" idx="12"/>
          </p:nvPr>
        </p:nvSpPr>
        <p:spPr/>
        <p:txBody>
          <a:bodyPr/>
          <a:lstStyle/>
          <a:p>
            <a:fld id="{583A5473-B7E2-4064-90C8-8CDD97F93B60}" type="slidenum">
              <a:rPr lang="en-US" smtClean="0"/>
              <a:pPr/>
              <a:t>14</a:t>
            </a:fld>
            <a:endParaRPr lang="en-US" dirty="0"/>
          </a:p>
        </p:txBody>
      </p:sp>
    </p:spTree>
    <p:extLst>
      <p:ext uri="{BB962C8B-B14F-4D97-AF65-F5344CB8AC3E}">
        <p14:creationId xmlns:p14="http://schemas.microsoft.com/office/powerpoint/2010/main" val="2952531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Görsel keskinliğin gösterilmesi</a:t>
            </a:r>
            <a:endParaRPr lang="en-US" sz="3600" b="1" dirty="0">
              <a:solidFill>
                <a:srgbClr val="FFC000"/>
              </a:solidFill>
              <a:latin typeface="+mn-lt"/>
              <a:ea typeface="+mn-ea"/>
              <a:cs typeface="+mn-cs"/>
            </a:endParaRPr>
          </a:p>
        </p:txBody>
      </p:sp>
      <p:sp>
        <p:nvSpPr>
          <p:cNvPr id="391172" name="Rectangle 4"/>
          <p:cNvSpPr>
            <a:spLocks noChangeArrowheads="1"/>
          </p:cNvSpPr>
          <p:nvPr/>
        </p:nvSpPr>
        <p:spPr bwMode="auto">
          <a:xfrm>
            <a:off x="1371600" y="5791200"/>
            <a:ext cx="6134100" cy="685800"/>
          </a:xfrm>
          <a:prstGeom prst="rect">
            <a:avLst/>
          </a:prstGeom>
          <a:noFill/>
          <a:ln w="9525">
            <a:noFill/>
            <a:miter lim="800000"/>
            <a:headEnd/>
            <a:tailEnd/>
          </a:ln>
          <a:effectLst/>
        </p:spPr>
        <p:txBody>
          <a:bodyPr/>
          <a:lstStyle/>
          <a:p>
            <a:pPr algn="ctr">
              <a:lnSpc>
                <a:spcPct val="90000"/>
              </a:lnSpc>
              <a:spcBef>
                <a:spcPct val="20000"/>
              </a:spcBef>
              <a:tabLst>
                <a:tab pos="573088" algn="l"/>
              </a:tabLst>
            </a:pPr>
            <a:r>
              <a:rPr lang="tr-TR" sz="1600" i="1" dirty="0" smtClean="0">
                <a:latin typeface="Arial" pitchFamily="34" charset="0"/>
              </a:rPr>
              <a:t>Sol gözünüzü kapatarak soldaki artı işaretine bakınız</a:t>
            </a:r>
            <a:r>
              <a:rPr lang="en-US" sz="1600" i="1" dirty="0" smtClean="0">
                <a:latin typeface="Arial" pitchFamily="34" charset="0"/>
              </a:rPr>
              <a:t>. </a:t>
            </a:r>
            <a:r>
              <a:rPr lang="tr-TR" sz="1600" i="1" dirty="0" smtClean="0">
                <a:latin typeface="Arial" pitchFamily="34" charset="0"/>
              </a:rPr>
              <a:t>Sağdaki daire kaybolacaktır. </a:t>
            </a:r>
            <a:r>
              <a:rPr lang="en-US" sz="1600" i="1" dirty="0" smtClean="0">
                <a:latin typeface="Arial" pitchFamily="34" charset="0"/>
              </a:rPr>
              <a:t>(</a:t>
            </a:r>
            <a:r>
              <a:rPr lang="en-US" sz="1600" i="1" dirty="0" err="1">
                <a:latin typeface="Arial" pitchFamily="34" charset="0"/>
              </a:rPr>
              <a:t>Glassner</a:t>
            </a:r>
            <a:r>
              <a:rPr lang="en-US" sz="1600" i="1" dirty="0">
                <a:latin typeface="Arial" pitchFamily="34" charset="0"/>
              </a:rPr>
              <a:t>, 1.8).</a:t>
            </a:r>
          </a:p>
        </p:txBody>
      </p:sp>
      <p:grpSp>
        <p:nvGrpSpPr>
          <p:cNvPr id="2" name="Group 5"/>
          <p:cNvGrpSpPr>
            <a:grpSpLocks/>
          </p:cNvGrpSpPr>
          <p:nvPr/>
        </p:nvGrpSpPr>
        <p:grpSpPr bwMode="auto">
          <a:xfrm>
            <a:off x="1981200" y="3352800"/>
            <a:ext cx="304800" cy="304800"/>
            <a:chOff x="96" y="5424"/>
            <a:chExt cx="192" cy="192"/>
          </a:xfrm>
        </p:grpSpPr>
        <p:sp>
          <p:nvSpPr>
            <p:cNvPr id="391174" name="Line 6"/>
            <p:cNvSpPr>
              <a:spLocks noChangeShapeType="1"/>
            </p:cNvSpPr>
            <p:nvPr/>
          </p:nvSpPr>
          <p:spPr bwMode="auto">
            <a:xfrm>
              <a:off x="192" y="5424"/>
              <a:ext cx="0" cy="192"/>
            </a:xfrm>
            <a:prstGeom prst="line">
              <a:avLst/>
            </a:prstGeom>
            <a:noFill/>
            <a:ln w="9525">
              <a:solidFill>
                <a:schemeClr val="tx1"/>
              </a:solidFill>
              <a:round/>
              <a:headEnd/>
              <a:tailEnd/>
            </a:ln>
            <a:effectLst/>
          </p:spPr>
          <p:txBody>
            <a:bodyPr wrap="none" anchor="ctr"/>
            <a:lstStyle/>
            <a:p>
              <a:endParaRPr lang="en-US"/>
            </a:p>
          </p:txBody>
        </p:sp>
        <p:sp>
          <p:nvSpPr>
            <p:cNvPr id="391175" name="Line 7"/>
            <p:cNvSpPr>
              <a:spLocks noChangeShapeType="1"/>
            </p:cNvSpPr>
            <p:nvPr/>
          </p:nvSpPr>
          <p:spPr bwMode="auto">
            <a:xfrm>
              <a:off x="96" y="5520"/>
              <a:ext cx="192" cy="0"/>
            </a:xfrm>
            <a:prstGeom prst="line">
              <a:avLst/>
            </a:prstGeom>
            <a:noFill/>
            <a:ln w="9525">
              <a:solidFill>
                <a:schemeClr val="tx1"/>
              </a:solidFill>
              <a:round/>
              <a:headEnd/>
              <a:tailEnd/>
            </a:ln>
            <a:effectLst/>
          </p:spPr>
          <p:txBody>
            <a:bodyPr wrap="none" anchor="ctr"/>
            <a:lstStyle/>
            <a:p>
              <a:endParaRPr lang="en-US"/>
            </a:p>
          </p:txBody>
        </p:sp>
      </p:grpSp>
      <p:sp>
        <p:nvSpPr>
          <p:cNvPr id="391176" name="Oval 8"/>
          <p:cNvSpPr>
            <a:spLocks noChangeArrowheads="1"/>
          </p:cNvSpPr>
          <p:nvPr/>
        </p:nvSpPr>
        <p:spPr bwMode="auto">
          <a:xfrm>
            <a:off x="6400800" y="3390900"/>
            <a:ext cx="228600" cy="2286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8" name="7 Altbilgi Yer Tutucusu"/>
          <p:cNvSpPr>
            <a:spLocks noGrp="1"/>
          </p:cNvSpPr>
          <p:nvPr>
            <p:ph type="ftr" sz="quarter" idx="12"/>
          </p:nvPr>
        </p:nvSpPr>
        <p:spPr/>
        <p:txBody>
          <a:bodyPr/>
          <a:lstStyle/>
          <a:p>
            <a:r>
              <a:rPr lang="en-US" smtClean="0"/>
              <a:t>SAÜ Bilgisayar Mühendisliği </a:t>
            </a:r>
            <a:endParaRPr lang="en-US" dirty="0"/>
          </a:p>
        </p:txBody>
      </p:sp>
      <p:sp>
        <p:nvSpPr>
          <p:cNvPr id="9" name="8 Slayt Numarası Yer Tutucusu"/>
          <p:cNvSpPr>
            <a:spLocks noGrp="1"/>
          </p:cNvSpPr>
          <p:nvPr>
            <p:ph type="sldNum" sz="quarter" idx="11"/>
          </p:nvPr>
        </p:nvSpPr>
        <p:spPr/>
        <p:txBody>
          <a:bodyPr/>
          <a:lstStyle/>
          <a:p>
            <a:fld id="{583A5473-B7E2-4064-90C8-8CDD97F93B60}"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Parlaklık zıtlık ve tutarlılık</a:t>
            </a:r>
            <a:endParaRPr lang="en-US" sz="3600" b="1" dirty="0">
              <a:solidFill>
                <a:srgbClr val="FFC000"/>
              </a:solidFill>
              <a:latin typeface="+mn-lt"/>
              <a:ea typeface="+mn-ea"/>
              <a:cs typeface="+mn-cs"/>
            </a:endParaRPr>
          </a:p>
        </p:txBody>
      </p:sp>
      <p:sp>
        <p:nvSpPr>
          <p:cNvPr id="392195" name="Rectangle 3"/>
          <p:cNvSpPr>
            <a:spLocks noGrp="1" noChangeArrowheads="1"/>
          </p:cNvSpPr>
          <p:nvPr>
            <p:ph type="body" idx="1"/>
          </p:nvPr>
        </p:nvSpPr>
        <p:spPr>
          <a:xfrm>
            <a:off x="571472" y="1571612"/>
            <a:ext cx="7848600" cy="4929222"/>
          </a:xfrm>
        </p:spPr>
        <p:txBody>
          <a:bodyPr/>
          <a:lstStyle/>
          <a:p>
            <a:r>
              <a:rPr lang="tr-TR" sz="2000" dirty="0" smtClean="0"/>
              <a:t>Parlaklığın görünümü etrafındaki bölgeye bağlıdır.</a:t>
            </a:r>
            <a:r>
              <a:rPr lang="en-US" sz="2000" dirty="0" smtClean="0"/>
              <a:t> </a:t>
            </a:r>
            <a:endParaRPr lang="en-US" sz="2000" dirty="0"/>
          </a:p>
          <a:p>
            <a:pPr lvl="1"/>
            <a:r>
              <a:rPr lang="tr-TR" sz="1800" b="1" dirty="0" smtClean="0"/>
              <a:t>Parlaklık zıtlığı</a:t>
            </a:r>
            <a:r>
              <a:rPr lang="en-US" sz="1800" dirty="0" smtClean="0"/>
              <a:t>:  </a:t>
            </a:r>
            <a:r>
              <a:rPr lang="tr-TR" sz="1800" dirty="0" smtClean="0"/>
              <a:t>zıt bir renk bölgesi etrafındaki bölgeye bağlı olarak daha açık veya daha koyu gözükebilir</a:t>
            </a:r>
            <a:r>
              <a:rPr lang="en-US" sz="1800" dirty="0" smtClean="0"/>
              <a:t>:</a:t>
            </a:r>
            <a:endParaRPr lang="en-US" sz="1800" dirty="0"/>
          </a:p>
          <a:p>
            <a:pPr lvl="1"/>
            <a:endParaRPr lang="en-US" sz="1800" dirty="0"/>
          </a:p>
          <a:p>
            <a:pPr lvl="1"/>
            <a:endParaRPr lang="en-US" dirty="0"/>
          </a:p>
          <a:p>
            <a:pPr lvl="1"/>
            <a:endParaRPr lang="en-US" dirty="0"/>
          </a:p>
          <a:p>
            <a:pPr lvl="1"/>
            <a:endParaRPr lang="en-US" dirty="0"/>
          </a:p>
          <a:p>
            <a:pPr lvl="1"/>
            <a:endParaRPr lang="en-US" dirty="0"/>
          </a:p>
          <a:p>
            <a:pPr lvl="1"/>
            <a:endParaRPr lang="en-US" dirty="0"/>
          </a:p>
          <a:p>
            <a:pPr lvl="1"/>
            <a:r>
              <a:rPr lang="tr-TR" sz="1800" b="1" dirty="0" smtClean="0"/>
              <a:t>Parlaklık tutarlılığı</a:t>
            </a:r>
            <a:r>
              <a:rPr lang="en-US" sz="1800" dirty="0" smtClean="0"/>
              <a:t>:  </a:t>
            </a:r>
            <a:r>
              <a:rPr lang="tr-TR" sz="1800" dirty="0" smtClean="0"/>
              <a:t>bir yüzey değişik ışıklar altında bile aynı gözükebilir. </a:t>
            </a:r>
            <a:endParaRPr lang="en-US" sz="1800" dirty="0"/>
          </a:p>
          <a:p>
            <a:pPr lvl="1"/>
            <a:endParaRPr lang="en-US" sz="1800" dirty="0"/>
          </a:p>
          <a:p>
            <a:pPr lvl="1"/>
            <a:endParaRPr lang="en-US" sz="1800" dirty="0"/>
          </a:p>
        </p:txBody>
      </p:sp>
      <p:pic>
        <p:nvPicPr>
          <p:cNvPr id="392196" name="Picture 4" descr="E:\457\lectures\visual perception\lightnesscontrast.TIF"/>
          <p:cNvPicPr>
            <a:picLocks noChangeAspect="1" noChangeArrowheads="1"/>
          </p:cNvPicPr>
          <p:nvPr/>
        </p:nvPicPr>
        <p:blipFill>
          <a:blip r:embed="rId3" cstate="print"/>
          <a:srcRect/>
          <a:stretch>
            <a:fillRect/>
          </a:stretch>
        </p:blipFill>
        <p:spPr bwMode="auto">
          <a:xfrm>
            <a:off x="1785918" y="2928934"/>
            <a:ext cx="5484812" cy="1371600"/>
          </a:xfrm>
          <a:prstGeom prst="rect">
            <a:avLst/>
          </a:prstGeom>
          <a:noFill/>
        </p:spPr>
      </p:pic>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Işığa verilen tepki lineer değildir</a:t>
            </a:r>
            <a:endParaRPr lang="en-US" sz="3600" b="1" dirty="0">
              <a:solidFill>
                <a:srgbClr val="FFC000"/>
              </a:solidFill>
              <a:latin typeface="+mn-lt"/>
              <a:ea typeface="+mn-ea"/>
              <a:cs typeface="+mn-cs"/>
            </a:endParaRPr>
          </a:p>
        </p:txBody>
      </p:sp>
      <p:sp>
        <p:nvSpPr>
          <p:cNvPr id="393219" name="Rectangle 3"/>
          <p:cNvSpPr>
            <a:spLocks noGrp="1" noChangeArrowheads="1"/>
          </p:cNvSpPr>
          <p:nvPr>
            <p:ph type="body" idx="1"/>
          </p:nvPr>
        </p:nvSpPr>
        <p:spPr>
          <a:xfrm>
            <a:off x="457200" y="1600200"/>
            <a:ext cx="8186766" cy="4525963"/>
          </a:xfrm>
        </p:spPr>
        <p:txBody>
          <a:bodyPr>
            <a:normAutofit fontScale="92500"/>
          </a:bodyPr>
          <a:lstStyle/>
          <a:p>
            <a:r>
              <a:rPr lang="tr-TR" dirty="0" smtClean="0"/>
              <a:t>Görsel sistemimiz büyük dinamik bir bölgeye sahiptir.</a:t>
            </a:r>
            <a:endParaRPr lang="en-US" i="1" dirty="0"/>
          </a:p>
          <a:p>
            <a:pPr lvl="1"/>
            <a:r>
              <a:rPr lang="tr-TR" dirty="0" smtClean="0"/>
              <a:t>Aydınlık ve karanlık şeyleri aynı anda fark edebiliriz.</a:t>
            </a:r>
            <a:endParaRPr lang="en-US" dirty="0"/>
          </a:p>
          <a:p>
            <a:pPr lvl="1"/>
            <a:r>
              <a:rPr lang="tr-TR" dirty="0" smtClean="0"/>
              <a:t>Bunu başarabilmek için bir mekanizma ışık yoğunluğunu logaritmik ölçekte algılayabilmemizdir. </a:t>
            </a:r>
            <a:endParaRPr lang="en-US" i="1" dirty="0"/>
          </a:p>
          <a:p>
            <a:pPr lvl="2"/>
            <a:r>
              <a:rPr lang="tr-TR" dirty="0" smtClean="0"/>
              <a:t>Üstel bir yoğunluk rampası lineer bir rampa olarak görülebilir</a:t>
            </a:r>
            <a:r>
              <a:rPr lang="en-US" dirty="0" smtClean="0"/>
              <a:t> </a:t>
            </a:r>
            <a:endParaRPr lang="en-US" dirty="0"/>
          </a:p>
          <a:p>
            <a:pPr lvl="1"/>
            <a:r>
              <a:rPr lang="tr-TR" dirty="0" smtClean="0"/>
              <a:t>Diğer bir mekanizma adaptasyondur</a:t>
            </a:r>
            <a:r>
              <a:rPr lang="tr-TR" i="1" dirty="0" smtClean="0"/>
              <a:t>.</a:t>
            </a:r>
            <a:endParaRPr lang="en-US" i="1" dirty="0"/>
          </a:p>
          <a:p>
            <a:pPr lvl="2"/>
            <a:r>
              <a:rPr lang="tr-TR" dirty="0" smtClean="0"/>
              <a:t>Çubuklar ve koniler düşük ışıkta daha hassas, yüksek ışıkta daha az hassastır.</a:t>
            </a:r>
            <a:endParaRPr lang="en-US" dirty="0"/>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Görsel Dinamik Bölge</a:t>
            </a:r>
            <a:endParaRPr lang="en-US" sz="3600" b="1" dirty="0">
              <a:solidFill>
                <a:srgbClr val="FFC000"/>
              </a:solidFill>
              <a:latin typeface="+mn-lt"/>
              <a:ea typeface="+mn-ea"/>
              <a:cs typeface="+mn-cs"/>
            </a:endParaRPr>
          </a:p>
        </p:txBody>
      </p:sp>
      <p:pic>
        <p:nvPicPr>
          <p:cNvPr id="406533" name="Picture 5"/>
          <p:cNvPicPr>
            <a:picLocks noChangeAspect="1" noChangeArrowheads="1"/>
          </p:cNvPicPr>
          <p:nvPr/>
        </p:nvPicPr>
        <p:blipFill>
          <a:blip r:embed="rId2" cstate="print"/>
          <a:srcRect/>
          <a:stretch>
            <a:fillRect/>
          </a:stretch>
        </p:blipFill>
        <p:spPr bwMode="auto">
          <a:xfrm>
            <a:off x="1643042" y="1214422"/>
            <a:ext cx="6019800" cy="5214950"/>
          </a:xfrm>
          <a:prstGeom prst="rect">
            <a:avLst/>
          </a:prstGeom>
          <a:noFill/>
          <a:ln w="9525">
            <a:noFill/>
            <a:miter lim="800000"/>
            <a:headEnd/>
            <a:tailEnd/>
          </a:ln>
          <a:effectLst/>
        </p:spPr>
      </p:pic>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Renk algısı</a:t>
            </a:r>
            <a:endParaRPr lang="en-US" sz="3600" b="1" dirty="0">
              <a:solidFill>
                <a:srgbClr val="FFC000"/>
              </a:solidFill>
              <a:latin typeface="+mn-lt"/>
              <a:ea typeface="+mn-ea"/>
              <a:cs typeface="+mn-cs"/>
            </a:endParaRPr>
          </a:p>
        </p:txBody>
      </p:sp>
      <p:sp>
        <p:nvSpPr>
          <p:cNvPr id="394243" name="Rectangle 3"/>
          <p:cNvSpPr>
            <a:spLocks noGrp="1" noChangeArrowheads="1"/>
          </p:cNvSpPr>
          <p:nvPr>
            <p:ph type="body" idx="1"/>
          </p:nvPr>
        </p:nvSpPr>
        <p:spPr>
          <a:xfrm>
            <a:off x="685800" y="3657600"/>
            <a:ext cx="7772400" cy="2895600"/>
          </a:xfrm>
        </p:spPr>
        <p:txBody>
          <a:bodyPr>
            <a:normAutofit/>
          </a:bodyPr>
          <a:lstStyle/>
          <a:p>
            <a:r>
              <a:rPr lang="tr-TR" sz="2000" dirty="0" smtClean="0"/>
              <a:t>Üç tip koni vardır</a:t>
            </a:r>
            <a:endParaRPr lang="en-US" sz="2000" dirty="0"/>
          </a:p>
          <a:p>
            <a:pPr lvl="1"/>
            <a:r>
              <a:rPr lang="tr-TR" sz="1800" dirty="0" smtClean="0"/>
              <a:t>Her biri spektrumun farklı bir bölgesinde hassastır.</a:t>
            </a:r>
          </a:p>
          <a:p>
            <a:pPr lvl="1"/>
            <a:r>
              <a:rPr lang="tr-TR" sz="1600" dirty="0" smtClean="0"/>
              <a:t>Fakat bölgeler çakışır</a:t>
            </a:r>
            <a:endParaRPr lang="en-US" sz="1600" dirty="0"/>
          </a:p>
          <a:p>
            <a:pPr lvl="2"/>
            <a:r>
              <a:rPr lang="tr-TR" sz="1600" dirty="0" smtClean="0"/>
              <a:t>Kısa</a:t>
            </a:r>
            <a:r>
              <a:rPr lang="en-US" sz="1600" dirty="0" smtClean="0"/>
              <a:t> </a:t>
            </a:r>
            <a:r>
              <a:rPr lang="en-US" sz="1600" dirty="0"/>
              <a:t>(S) </a:t>
            </a:r>
            <a:r>
              <a:rPr lang="tr-TR" sz="1600" dirty="0" smtClean="0"/>
              <a:t>maviyi gösterir</a:t>
            </a:r>
            <a:endParaRPr lang="en-US" sz="1600" dirty="0"/>
          </a:p>
          <a:p>
            <a:pPr lvl="2"/>
            <a:r>
              <a:rPr lang="tr-TR" sz="1600" dirty="0" smtClean="0"/>
              <a:t>Orta </a:t>
            </a:r>
            <a:r>
              <a:rPr lang="en-US" sz="1600" dirty="0" smtClean="0"/>
              <a:t>(M</a:t>
            </a:r>
            <a:r>
              <a:rPr lang="en-US" sz="1600" dirty="0"/>
              <a:t>) </a:t>
            </a:r>
            <a:r>
              <a:rPr lang="tr-TR" sz="1600" dirty="0" smtClean="0"/>
              <a:t>yeşili gösterir</a:t>
            </a:r>
            <a:endParaRPr lang="en-US" sz="1600" dirty="0"/>
          </a:p>
          <a:p>
            <a:pPr lvl="2"/>
            <a:r>
              <a:rPr lang="tr-TR" sz="1600" dirty="0" smtClean="0"/>
              <a:t>Uzun</a:t>
            </a:r>
            <a:r>
              <a:rPr lang="en-US" sz="1600" dirty="0" smtClean="0"/>
              <a:t> </a:t>
            </a:r>
            <a:r>
              <a:rPr lang="en-US" sz="1600" dirty="0"/>
              <a:t>(L) </a:t>
            </a:r>
            <a:r>
              <a:rPr lang="tr-TR" sz="1600" dirty="0" smtClean="0"/>
              <a:t>kırmızıyı gösterir</a:t>
            </a:r>
            <a:endParaRPr lang="en-US" sz="1600" dirty="0"/>
          </a:p>
          <a:p>
            <a:pPr lvl="1"/>
            <a:r>
              <a:rPr lang="tr-TR" sz="1800" dirty="0" smtClean="0"/>
              <a:t>Farklı algılama</a:t>
            </a:r>
            <a:r>
              <a:rPr lang="en-US" sz="1800" dirty="0" smtClean="0"/>
              <a:t>: </a:t>
            </a:r>
            <a:r>
              <a:rPr lang="tr-TR" sz="1800" dirty="0" smtClean="0"/>
              <a:t>Göz</a:t>
            </a:r>
            <a:r>
              <a:rPr lang="en-US" sz="1800" dirty="0" smtClean="0"/>
              <a:t> </a:t>
            </a:r>
            <a:r>
              <a:rPr lang="tr-TR" sz="1800" dirty="0" smtClean="0"/>
              <a:t>yeşile kırmızıdan daha hassastır.</a:t>
            </a:r>
            <a:endParaRPr lang="en-US" sz="1800" dirty="0"/>
          </a:p>
          <a:p>
            <a:pPr lvl="1"/>
            <a:r>
              <a:rPr lang="tr-TR" sz="1800" dirty="0" smtClean="0"/>
              <a:t>Renk körlüğü</a:t>
            </a:r>
            <a:r>
              <a:rPr lang="en-US" sz="1800" dirty="0" smtClean="0"/>
              <a:t>—</a:t>
            </a:r>
            <a:r>
              <a:rPr lang="tr-TR" sz="1800" dirty="0" smtClean="0"/>
              <a:t>bir tip koninin eksikliği veya yetersizliği sonucu oluşur.</a:t>
            </a:r>
            <a:endParaRPr lang="en-US" sz="1800" dirty="0"/>
          </a:p>
        </p:txBody>
      </p:sp>
      <p:pic>
        <p:nvPicPr>
          <p:cNvPr id="394245" name="Picture 5" descr="C:\Seitz\462\notes\eye_sml.gif"/>
          <p:cNvPicPr>
            <a:picLocks noChangeAspect="1" noChangeArrowheads="1"/>
          </p:cNvPicPr>
          <p:nvPr/>
        </p:nvPicPr>
        <p:blipFill>
          <a:blip r:embed="rId2" cstate="print"/>
          <a:srcRect/>
          <a:stretch>
            <a:fillRect/>
          </a:stretch>
        </p:blipFill>
        <p:spPr bwMode="auto">
          <a:xfrm>
            <a:off x="2286000" y="1200151"/>
            <a:ext cx="3665538" cy="2371725"/>
          </a:xfrm>
          <a:prstGeom prst="rect">
            <a:avLst/>
          </a:prstGeom>
          <a:noFill/>
          <a:ln w="9525">
            <a:noFill/>
            <a:miter lim="800000"/>
            <a:headEnd/>
            <a:tailEnd/>
          </a:ln>
        </p:spPr>
      </p:pic>
      <p:sp>
        <p:nvSpPr>
          <p:cNvPr id="394247" name="Text Box 7"/>
          <p:cNvSpPr txBox="1">
            <a:spLocks noChangeArrowheads="1"/>
          </p:cNvSpPr>
          <p:nvPr/>
        </p:nvSpPr>
        <p:spPr bwMode="auto">
          <a:xfrm>
            <a:off x="6026150" y="1676400"/>
            <a:ext cx="1599540" cy="369332"/>
          </a:xfrm>
          <a:prstGeom prst="rect">
            <a:avLst/>
          </a:prstGeom>
          <a:noFill/>
          <a:ln w="9525">
            <a:noFill/>
            <a:miter lim="800000"/>
            <a:headEnd/>
            <a:tailEnd/>
          </a:ln>
          <a:effectLst/>
        </p:spPr>
        <p:txBody>
          <a:bodyPr wrap="none">
            <a:spAutoFit/>
          </a:bodyPr>
          <a:lstStyle/>
          <a:p>
            <a:r>
              <a:rPr lang="en-US" sz="1800" dirty="0">
                <a:latin typeface="Arial" pitchFamily="34" charset="0"/>
              </a:rPr>
              <a:t>L </a:t>
            </a:r>
            <a:r>
              <a:rPr lang="tr-TR" dirty="0" smtClean="0">
                <a:latin typeface="Arial" pitchFamily="34" charset="0"/>
              </a:rPr>
              <a:t>cevap eğrisi</a:t>
            </a:r>
            <a:endParaRPr lang="en-US" sz="1800" dirty="0">
              <a:latin typeface="Arial" pitchFamily="34" charset="0"/>
            </a:endParaRPr>
          </a:p>
        </p:txBody>
      </p:sp>
      <p:sp>
        <p:nvSpPr>
          <p:cNvPr id="394248" name="Line 8"/>
          <p:cNvSpPr>
            <a:spLocks noChangeShapeType="1"/>
          </p:cNvSpPr>
          <p:nvPr/>
        </p:nvSpPr>
        <p:spPr bwMode="auto">
          <a:xfrm flipH="1">
            <a:off x="5181600" y="1905000"/>
            <a:ext cx="838200" cy="152400"/>
          </a:xfrm>
          <a:prstGeom prst="line">
            <a:avLst/>
          </a:prstGeom>
          <a:noFill/>
          <a:ln w="9525">
            <a:solidFill>
              <a:schemeClr val="tx1"/>
            </a:solidFill>
            <a:round/>
            <a:headEnd/>
            <a:tailEnd type="triangle" w="med" len="med"/>
          </a:ln>
          <a:effectLst/>
        </p:spPr>
        <p:txBody>
          <a:bodyPr/>
          <a:lstStyle/>
          <a:p>
            <a:endParaRPr lang="en-US"/>
          </a:p>
        </p:txBody>
      </p:sp>
      <p:sp>
        <p:nvSpPr>
          <p:cNvPr id="7" name="6 Altbilgi Yer Tutucusu"/>
          <p:cNvSpPr>
            <a:spLocks noGrp="1"/>
          </p:cNvSpPr>
          <p:nvPr>
            <p:ph type="ftr" sz="quarter" idx="11"/>
          </p:nvPr>
        </p:nvSpPr>
        <p:spPr/>
        <p:txBody>
          <a:bodyPr/>
          <a:lstStyle/>
          <a:p>
            <a:r>
              <a:rPr lang="en-US" smtClean="0"/>
              <a:t>SAÜ Bilgisayar Mühendisliği </a:t>
            </a:r>
            <a:endParaRPr lang="en-US" dirty="0"/>
          </a:p>
        </p:txBody>
      </p:sp>
      <p:sp>
        <p:nvSpPr>
          <p:cNvPr id="8" name="7 Slayt Numarası Yer Tutucusu"/>
          <p:cNvSpPr>
            <a:spLocks noGrp="1"/>
          </p:cNvSpPr>
          <p:nvPr>
            <p:ph type="sldNum" sz="quarter" idx="12"/>
          </p:nvPr>
        </p:nvSpPr>
        <p:spPr/>
        <p:txBody>
          <a:bodyPr/>
          <a:lstStyle/>
          <a:p>
            <a:fld id="{583A5473-B7E2-4064-90C8-8CDD97F93B60}"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285720" y="500042"/>
            <a:ext cx="8572560" cy="4401205"/>
          </a:xfrm>
          <a:prstGeom prst="rect">
            <a:avLst/>
          </a:prstGeom>
          <a:noFill/>
        </p:spPr>
        <p:txBody>
          <a:bodyPr wrap="square" rtlCol="0">
            <a:spAutoFit/>
          </a:bodyPr>
          <a:lstStyle/>
          <a:p>
            <a:r>
              <a:rPr lang="tr-TR" sz="3600" dirty="0" smtClean="0">
                <a:solidFill>
                  <a:srgbClr val="FFC000"/>
                </a:solidFill>
              </a:rPr>
              <a:t>Görsel Algı</a:t>
            </a:r>
          </a:p>
          <a:p>
            <a:endParaRPr lang="tr-TR" sz="2400" b="1" dirty="0" smtClean="0"/>
          </a:p>
          <a:p>
            <a:r>
              <a:rPr lang="tr-TR" sz="2000" dirty="0" smtClean="0"/>
              <a:t>Görüntüleri insan bakış açısı için işlerken</a:t>
            </a:r>
            <a:r>
              <a:rPr lang="en-US" sz="2000" dirty="0" smtClean="0"/>
              <a:t>, </a:t>
            </a:r>
            <a:r>
              <a:rPr lang="tr-TR" sz="2000" dirty="0" smtClean="0"/>
              <a:t>görüntülerin izleyen tarafından nasıl bilgiye dönüştüğünü göz önünde bulundurmak önemlidir.</a:t>
            </a:r>
            <a:r>
              <a:rPr lang="en-US" sz="2000" dirty="0" smtClean="0"/>
              <a:t> </a:t>
            </a:r>
            <a:endParaRPr lang="tr-TR" sz="2000" dirty="0" smtClean="0"/>
          </a:p>
          <a:p>
            <a:endParaRPr lang="tr-TR" sz="2000" dirty="0" smtClean="0"/>
          </a:p>
          <a:p>
            <a:r>
              <a:rPr lang="tr-TR" sz="2000" dirty="0" smtClean="0"/>
              <a:t>Görsel algıyı anlamak algoritma geliştirme esnasında yardımcı olur.</a:t>
            </a:r>
          </a:p>
          <a:p>
            <a:r>
              <a:rPr lang="tr-TR" sz="2000" dirty="0" smtClean="0"/>
              <a:t>Görüntü verisi renksellik ve parlaklık gibi fiziksel nicelikleri temsil eder.</a:t>
            </a:r>
            <a:r>
              <a:rPr lang="en-US" sz="2000" dirty="0" smtClean="0"/>
              <a:t> </a:t>
            </a:r>
            <a:endParaRPr lang="tr-TR" sz="2000" dirty="0" smtClean="0"/>
          </a:p>
          <a:p>
            <a:endParaRPr lang="tr-TR" sz="2000" dirty="0" smtClean="0"/>
          </a:p>
          <a:p>
            <a:r>
              <a:rPr lang="tr-TR" sz="2000" dirty="0" smtClean="0">
                <a:solidFill>
                  <a:srgbClr val="FFC000"/>
                </a:solidFill>
              </a:rPr>
              <a:t>Renksellik</a:t>
            </a:r>
            <a:r>
              <a:rPr lang="en-US" sz="2000" dirty="0" smtClean="0"/>
              <a:t> </a:t>
            </a:r>
            <a:r>
              <a:rPr lang="tr-TR" sz="2000" dirty="0" smtClean="0"/>
              <a:t>dalga boyu ile tanımlanan ışığın renk kalitesidir.</a:t>
            </a:r>
            <a:r>
              <a:rPr lang="en-US" sz="2000" u="sng" dirty="0" smtClean="0"/>
              <a:t> </a:t>
            </a:r>
            <a:endParaRPr lang="tr-TR" sz="2000" u="sng" dirty="0" smtClean="0"/>
          </a:p>
          <a:p>
            <a:endParaRPr lang="tr-TR" sz="2000" dirty="0" smtClean="0"/>
          </a:p>
          <a:p>
            <a:r>
              <a:rPr lang="tr-TR" sz="2000" dirty="0" smtClean="0">
                <a:solidFill>
                  <a:srgbClr val="FFC000"/>
                </a:solidFill>
              </a:rPr>
              <a:t>Parlaklık </a:t>
            </a:r>
            <a:r>
              <a:rPr lang="tr-TR" sz="2000" dirty="0" smtClean="0"/>
              <a:t>ışık miktarıdır.</a:t>
            </a:r>
            <a:r>
              <a:rPr lang="en-US" sz="2000" dirty="0" smtClean="0"/>
              <a:t> </a:t>
            </a:r>
            <a:endParaRPr lang="tr-TR" sz="2000" dirty="0" smtClean="0"/>
          </a:p>
          <a:p>
            <a:endParaRPr lang="tr-TR" sz="2000" dirty="0" smtClean="0"/>
          </a:p>
          <a:p>
            <a:r>
              <a:rPr lang="tr-TR" sz="2000" dirty="0" smtClean="0"/>
              <a:t>İzleyen için bu fiziksel nicelikler </a:t>
            </a:r>
            <a:r>
              <a:rPr lang="tr-TR" sz="2000" dirty="0" smtClean="0">
                <a:solidFill>
                  <a:srgbClr val="FFC000"/>
                </a:solidFill>
              </a:rPr>
              <a:t>renk</a:t>
            </a:r>
            <a:r>
              <a:rPr lang="tr-TR" sz="2000" dirty="0" smtClean="0"/>
              <a:t> ve </a:t>
            </a:r>
            <a:r>
              <a:rPr lang="tr-TR" sz="2000" dirty="0" smtClean="0">
                <a:solidFill>
                  <a:srgbClr val="FFC000"/>
                </a:solidFill>
              </a:rPr>
              <a:t>aydınlık</a:t>
            </a:r>
            <a:r>
              <a:rPr lang="tr-TR" sz="2000" dirty="0" smtClean="0"/>
              <a:t> olarak algılanabilir.</a:t>
            </a:r>
            <a:endParaRPr lang="tr-TR" sz="2000" dirty="0">
              <a:solidFill>
                <a:srgbClr val="FFC000"/>
              </a:solidFill>
            </a:endParaRPr>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Renk Algısı</a:t>
            </a:r>
            <a:endParaRPr lang="en-US" sz="3600" b="1" dirty="0">
              <a:solidFill>
                <a:srgbClr val="FFC000"/>
              </a:solidFill>
              <a:latin typeface="+mn-lt"/>
              <a:ea typeface="+mn-ea"/>
              <a:cs typeface="+mn-cs"/>
            </a:endParaRPr>
          </a:p>
        </p:txBody>
      </p:sp>
      <p:sp>
        <p:nvSpPr>
          <p:cNvPr id="395267" name="Rectangle 3"/>
          <p:cNvSpPr>
            <a:spLocks noGrp="1" noChangeArrowheads="1"/>
          </p:cNvSpPr>
          <p:nvPr>
            <p:ph type="body" idx="1"/>
          </p:nvPr>
        </p:nvSpPr>
        <p:spPr>
          <a:xfrm>
            <a:off x="685800" y="3581400"/>
            <a:ext cx="8153400" cy="1633550"/>
          </a:xfrm>
        </p:spPr>
        <p:txBody>
          <a:bodyPr>
            <a:normAutofit fontScale="77500" lnSpcReduction="20000"/>
          </a:bodyPr>
          <a:lstStyle/>
          <a:p>
            <a:r>
              <a:rPr lang="tr-TR" dirty="0" smtClean="0"/>
              <a:t>Çubuklar ve koniler</a:t>
            </a:r>
            <a:r>
              <a:rPr lang="en-US" dirty="0" smtClean="0"/>
              <a:t> </a:t>
            </a:r>
            <a:r>
              <a:rPr lang="tr-TR" dirty="0" smtClean="0"/>
              <a:t>spektrumda filtreler gibi davranır.</a:t>
            </a:r>
            <a:endParaRPr lang="en-US" dirty="0"/>
          </a:p>
          <a:p>
            <a:pPr lvl="1"/>
            <a:r>
              <a:rPr lang="tr-TR" dirty="0" smtClean="0"/>
              <a:t>Bir filtrenin çıkışını elde etmek için yanıt eğrisini spektrum ile çarpmak gerekir ve bütün dalga boyları birleştirilir.</a:t>
            </a:r>
          </a:p>
          <a:p>
            <a:pPr lvl="1"/>
            <a:r>
              <a:rPr lang="tr-TR" dirty="0" smtClean="0"/>
              <a:t>Her bir koni tek bir rakam ile sonuçlanır.</a:t>
            </a:r>
            <a:endParaRPr lang="en-US" dirty="0"/>
          </a:p>
          <a:p>
            <a:pPr lvl="1"/>
            <a:r>
              <a:rPr lang="tr-TR" dirty="0" smtClean="0"/>
              <a:t>S</a:t>
            </a:r>
            <a:r>
              <a:rPr lang="en-US" dirty="0" smtClean="0"/>
              <a:t>:  </a:t>
            </a:r>
            <a:r>
              <a:rPr lang="tr-TR" dirty="0" smtClean="0"/>
              <a:t>Bütün spektrumu 3 rakamla nasıl temsil edebiliriz?</a:t>
            </a:r>
            <a:endParaRPr lang="en-US" dirty="0"/>
          </a:p>
        </p:txBody>
      </p:sp>
      <p:sp>
        <p:nvSpPr>
          <p:cNvPr id="395269" name="Line 5"/>
          <p:cNvSpPr>
            <a:spLocks noChangeShapeType="1"/>
          </p:cNvSpPr>
          <p:nvPr/>
        </p:nvSpPr>
        <p:spPr bwMode="auto">
          <a:xfrm>
            <a:off x="1828800" y="1770063"/>
            <a:ext cx="1588" cy="1446212"/>
          </a:xfrm>
          <a:prstGeom prst="line">
            <a:avLst/>
          </a:prstGeom>
          <a:noFill/>
          <a:ln w="12700">
            <a:solidFill>
              <a:srgbClr val="000000"/>
            </a:solidFill>
            <a:round/>
            <a:headEnd/>
            <a:tailEnd/>
          </a:ln>
        </p:spPr>
        <p:txBody>
          <a:bodyPr/>
          <a:lstStyle/>
          <a:p>
            <a:endParaRPr lang="en-US"/>
          </a:p>
        </p:txBody>
      </p:sp>
      <p:sp>
        <p:nvSpPr>
          <p:cNvPr id="395270" name="Line 6"/>
          <p:cNvSpPr>
            <a:spLocks noChangeShapeType="1"/>
          </p:cNvSpPr>
          <p:nvPr/>
        </p:nvSpPr>
        <p:spPr bwMode="auto">
          <a:xfrm>
            <a:off x="1828800" y="3216275"/>
            <a:ext cx="4572000" cy="1588"/>
          </a:xfrm>
          <a:prstGeom prst="line">
            <a:avLst/>
          </a:prstGeom>
          <a:noFill/>
          <a:ln w="12700">
            <a:solidFill>
              <a:srgbClr val="000000"/>
            </a:solidFill>
            <a:round/>
            <a:headEnd/>
            <a:tailEnd/>
          </a:ln>
        </p:spPr>
        <p:txBody>
          <a:bodyPr/>
          <a:lstStyle/>
          <a:p>
            <a:endParaRPr lang="en-US"/>
          </a:p>
        </p:txBody>
      </p:sp>
      <p:sp>
        <p:nvSpPr>
          <p:cNvPr id="395271" name="Freeform 7"/>
          <p:cNvSpPr>
            <a:spLocks/>
          </p:cNvSpPr>
          <p:nvPr/>
        </p:nvSpPr>
        <p:spPr bwMode="auto">
          <a:xfrm>
            <a:off x="1841500" y="1979613"/>
            <a:ext cx="4572000" cy="1216025"/>
          </a:xfrm>
          <a:custGeom>
            <a:avLst/>
            <a:gdLst/>
            <a:ahLst/>
            <a:cxnLst>
              <a:cxn ang="0">
                <a:pos x="80" y="693"/>
              </a:cxn>
              <a:cxn ang="0">
                <a:pos x="159" y="641"/>
              </a:cxn>
              <a:cxn ang="0">
                <a:pos x="199" y="588"/>
              </a:cxn>
              <a:cxn ang="0">
                <a:pos x="239" y="535"/>
              </a:cxn>
              <a:cxn ang="0">
                <a:pos x="279" y="469"/>
              </a:cxn>
              <a:cxn ang="0">
                <a:pos x="335" y="390"/>
              </a:cxn>
              <a:cxn ang="0">
                <a:pos x="399" y="396"/>
              </a:cxn>
              <a:cxn ang="0">
                <a:pos x="431" y="436"/>
              </a:cxn>
              <a:cxn ang="0">
                <a:pos x="487" y="482"/>
              </a:cxn>
              <a:cxn ang="0">
                <a:pos x="526" y="542"/>
              </a:cxn>
              <a:cxn ang="0">
                <a:pos x="582" y="575"/>
              </a:cxn>
              <a:cxn ang="0">
                <a:pos x="638" y="535"/>
              </a:cxn>
              <a:cxn ang="0">
                <a:pos x="678" y="475"/>
              </a:cxn>
              <a:cxn ang="0">
                <a:pos x="718" y="409"/>
              </a:cxn>
              <a:cxn ang="0">
                <a:pos x="766" y="343"/>
              </a:cxn>
              <a:cxn ang="0">
                <a:pos x="806" y="304"/>
              </a:cxn>
              <a:cxn ang="0">
                <a:pos x="846" y="310"/>
              </a:cxn>
              <a:cxn ang="0">
                <a:pos x="997" y="277"/>
              </a:cxn>
              <a:cxn ang="0">
                <a:pos x="1021" y="218"/>
              </a:cxn>
              <a:cxn ang="0">
                <a:pos x="1069" y="152"/>
              </a:cxn>
              <a:cxn ang="0">
                <a:pos x="1117" y="93"/>
              </a:cxn>
              <a:cxn ang="0">
                <a:pos x="1181" y="40"/>
              </a:cxn>
              <a:cxn ang="0">
                <a:pos x="1245" y="7"/>
              </a:cxn>
              <a:cxn ang="0">
                <a:pos x="1316" y="20"/>
              </a:cxn>
              <a:cxn ang="0">
                <a:pos x="1428" y="126"/>
              </a:cxn>
              <a:cxn ang="0">
                <a:pos x="1508" y="185"/>
              </a:cxn>
              <a:cxn ang="0">
                <a:pos x="1580" y="218"/>
              </a:cxn>
              <a:cxn ang="0">
                <a:pos x="1651" y="231"/>
              </a:cxn>
              <a:cxn ang="0">
                <a:pos x="1691" y="198"/>
              </a:cxn>
              <a:cxn ang="0">
                <a:pos x="1731" y="178"/>
              </a:cxn>
              <a:cxn ang="0">
                <a:pos x="1779" y="211"/>
              </a:cxn>
              <a:cxn ang="0">
                <a:pos x="1827" y="271"/>
              </a:cxn>
              <a:cxn ang="0">
                <a:pos x="1883" y="363"/>
              </a:cxn>
              <a:cxn ang="0">
                <a:pos x="1955" y="370"/>
              </a:cxn>
              <a:cxn ang="0">
                <a:pos x="2186" y="337"/>
              </a:cxn>
              <a:cxn ang="0">
                <a:pos x="2242" y="436"/>
              </a:cxn>
              <a:cxn ang="0">
                <a:pos x="2306" y="495"/>
              </a:cxn>
              <a:cxn ang="0">
                <a:pos x="2377" y="442"/>
              </a:cxn>
              <a:cxn ang="0">
                <a:pos x="2417" y="343"/>
              </a:cxn>
              <a:cxn ang="0">
                <a:pos x="2465" y="284"/>
              </a:cxn>
              <a:cxn ang="0">
                <a:pos x="2513" y="337"/>
              </a:cxn>
              <a:cxn ang="0">
                <a:pos x="2593" y="436"/>
              </a:cxn>
              <a:cxn ang="0">
                <a:pos x="2657" y="469"/>
              </a:cxn>
              <a:cxn ang="0">
                <a:pos x="2673" y="442"/>
              </a:cxn>
              <a:cxn ang="0">
                <a:pos x="2728" y="423"/>
              </a:cxn>
              <a:cxn ang="0">
                <a:pos x="2768" y="482"/>
              </a:cxn>
              <a:cxn ang="0">
                <a:pos x="2808" y="568"/>
              </a:cxn>
              <a:cxn ang="0">
                <a:pos x="2840" y="660"/>
              </a:cxn>
              <a:cxn ang="0">
                <a:pos x="2872" y="740"/>
              </a:cxn>
            </a:cxnLst>
            <a:rect l="0" t="0" r="r" b="b"/>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28575" cmpd="sng">
            <a:solidFill>
              <a:srgbClr val="000000"/>
            </a:solidFill>
            <a:prstDash val="solid"/>
            <a:round/>
            <a:headEnd/>
            <a:tailEnd/>
          </a:ln>
        </p:spPr>
        <p:txBody>
          <a:bodyPr/>
          <a:lstStyle/>
          <a:p>
            <a:endParaRPr lang="en-US"/>
          </a:p>
        </p:txBody>
      </p:sp>
      <p:grpSp>
        <p:nvGrpSpPr>
          <p:cNvPr id="2" name="Group 8"/>
          <p:cNvGrpSpPr>
            <a:grpSpLocks/>
          </p:cNvGrpSpPr>
          <p:nvPr/>
        </p:nvGrpSpPr>
        <p:grpSpPr bwMode="auto">
          <a:xfrm>
            <a:off x="1828800" y="1941513"/>
            <a:ext cx="2595563" cy="1274762"/>
            <a:chOff x="1444" y="3060"/>
            <a:chExt cx="1635" cy="803"/>
          </a:xfrm>
        </p:grpSpPr>
        <p:sp>
          <p:nvSpPr>
            <p:cNvPr id="395273" name="Freeform 9"/>
            <p:cNvSpPr>
              <a:spLocks/>
            </p:cNvSpPr>
            <p:nvPr/>
          </p:nvSpPr>
          <p:spPr bwMode="auto">
            <a:xfrm>
              <a:off x="1444" y="3361"/>
              <a:ext cx="1635" cy="502"/>
            </a:xfrm>
            <a:custGeom>
              <a:avLst/>
              <a:gdLst/>
              <a:ahLst/>
              <a:cxnLst>
                <a:cxn ang="0">
                  <a:pos x="24" y="496"/>
                </a:cxn>
                <a:cxn ang="0">
                  <a:pos x="56" y="482"/>
                </a:cxn>
                <a:cxn ang="0">
                  <a:pos x="96" y="469"/>
                </a:cxn>
                <a:cxn ang="0">
                  <a:pos x="128" y="443"/>
                </a:cxn>
                <a:cxn ang="0">
                  <a:pos x="167" y="423"/>
                </a:cxn>
                <a:cxn ang="0">
                  <a:pos x="199" y="390"/>
                </a:cxn>
                <a:cxn ang="0">
                  <a:pos x="223" y="364"/>
                </a:cxn>
                <a:cxn ang="0">
                  <a:pos x="255" y="324"/>
                </a:cxn>
                <a:cxn ang="0">
                  <a:pos x="287" y="291"/>
                </a:cxn>
                <a:cxn ang="0">
                  <a:pos x="311" y="258"/>
                </a:cxn>
                <a:cxn ang="0">
                  <a:pos x="335" y="218"/>
                </a:cxn>
                <a:cxn ang="0">
                  <a:pos x="367" y="185"/>
                </a:cxn>
                <a:cxn ang="0">
                  <a:pos x="391" y="152"/>
                </a:cxn>
                <a:cxn ang="0">
                  <a:pos x="415" y="119"/>
                </a:cxn>
                <a:cxn ang="0">
                  <a:pos x="447" y="86"/>
                </a:cxn>
                <a:cxn ang="0">
                  <a:pos x="487" y="47"/>
                </a:cxn>
                <a:cxn ang="0">
                  <a:pos x="534" y="14"/>
                </a:cxn>
                <a:cxn ang="0">
                  <a:pos x="598" y="0"/>
                </a:cxn>
                <a:cxn ang="0">
                  <a:pos x="638" y="14"/>
                </a:cxn>
                <a:cxn ang="0">
                  <a:pos x="678" y="33"/>
                </a:cxn>
                <a:cxn ang="0">
                  <a:pos x="710" y="53"/>
                </a:cxn>
                <a:cxn ang="0">
                  <a:pos x="750" y="99"/>
                </a:cxn>
                <a:cxn ang="0">
                  <a:pos x="806" y="146"/>
                </a:cxn>
                <a:cxn ang="0">
                  <a:pos x="854" y="198"/>
                </a:cxn>
                <a:cxn ang="0">
                  <a:pos x="901" y="238"/>
                </a:cxn>
                <a:cxn ang="0">
                  <a:pos x="949" y="278"/>
                </a:cxn>
                <a:cxn ang="0">
                  <a:pos x="997" y="317"/>
                </a:cxn>
                <a:cxn ang="0">
                  <a:pos x="1053" y="357"/>
                </a:cxn>
                <a:cxn ang="0">
                  <a:pos x="1101" y="383"/>
                </a:cxn>
                <a:cxn ang="0">
                  <a:pos x="1157" y="410"/>
                </a:cxn>
                <a:cxn ang="0">
                  <a:pos x="1205" y="430"/>
                </a:cxn>
                <a:cxn ang="0">
                  <a:pos x="1237" y="436"/>
                </a:cxn>
                <a:cxn ang="0">
                  <a:pos x="1268" y="449"/>
                </a:cxn>
                <a:cxn ang="0">
                  <a:pos x="1300" y="456"/>
                </a:cxn>
                <a:cxn ang="0">
                  <a:pos x="1340" y="463"/>
                </a:cxn>
                <a:cxn ang="0">
                  <a:pos x="1380" y="469"/>
                </a:cxn>
                <a:cxn ang="0">
                  <a:pos x="1420" y="469"/>
                </a:cxn>
                <a:cxn ang="0">
                  <a:pos x="1452" y="469"/>
                </a:cxn>
                <a:cxn ang="0">
                  <a:pos x="1492" y="476"/>
                </a:cxn>
                <a:cxn ang="0">
                  <a:pos x="1532" y="489"/>
                </a:cxn>
                <a:cxn ang="0">
                  <a:pos x="1572" y="496"/>
                </a:cxn>
                <a:cxn ang="0">
                  <a:pos x="1612" y="502"/>
                </a:cxn>
              </a:cxnLst>
              <a:rect l="0" t="0" r="r" b="b"/>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prstDash val="solid"/>
              <a:round/>
              <a:headEnd/>
              <a:tailEnd/>
            </a:ln>
          </p:spPr>
          <p:txBody>
            <a:bodyPr/>
            <a:lstStyle/>
            <a:p>
              <a:endParaRPr lang="en-US"/>
            </a:p>
          </p:txBody>
        </p:sp>
        <p:sp>
          <p:nvSpPr>
            <p:cNvPr id="395274" name="Rectangle 10"/>
            <p:cNvSpPr>
              <a:spLocks noChangeArrowheads="1"/>
            </p:cNvSpPr>
            <p:nvPr/>
          </p:nvSpPr>
          <p:spPr bwMode="auto">
            <a:xfrm>
              <a:off x="1956" y="3060"/>
              <a:ext cx="176" cy="179"/>
            </a:xfrm>
            <a:prstGeom prst="rect">
              <a:avLst/>
            </a:prstGeom>
            <a:noFill/>
            <a:ln w="12700">
              <a:noFill/>
              <a:miter lim="800000"/>
              <a:headEnd/>
              <a:tailEnd/>
            </a:ln>
            <a:effectLst/>
          </p:spPr>
          <p:txBody>
            <a:bodyPr wrap="none" lIns="63500" tIns="25400" rIns="63500" bIns="25400">
              <a:spAutoFit/>
            </a:bodyPr>
            <a:lstStyle/>
            <a:p>
              <a:pPr algn="ctr">
                <a:lnSpc>
                  <a:spcPct val="85000"/>
                </a:lnSpc>
              </a:pPr>
              <a:r>
                <a:rPr lang="en-US" sz="1800" b="1">
                  <a:solidFill>
                    <a:srgbClr val="0000CC"/>
                  </a:solidFill>
                  <a:latin typeface="Arial" pitchFamily="34" charset="0"/>
                </a:rPr>
                <a:t>S</a:t>
              </a:r>
            </a:p>
          </p:txBody>
        </p:sp>
      </p:grpSp>
      <p:grpSp>
        <p:nvGrpSpPr>
          <p:cNvPr id="3" name="Group 11"/>
          <p:cNvGrpSpPr>
            <a:grpSpLocks/>
          </p:cNvGrpSpPr>
          <p:nvPr/>
        </p:nvGrpSpPr>
        <p:grpSpPr bwMode="auto">
          <a:xfrm>
            <a:off x="1892300" y="990600"/>
            <a:ext cx="3482975" cy="2289175"/>
            <a:chOff x="1484" y="2461"/>
            <a:chExt cx="2194" cy="1442"/>
          </a:xfrm>
        </p:grpSpPr>
        <p:sp>
          <p:nvSpPr>
            <p:cNvPr id="395276" name="Freeform 12"/>
            <p:cNvSpPr>
              <a:spLocks/>
            </p:cNvSpPr>
            <p:nvPr/>
          </p:nvSpPr>
          <p:spPr bwMode="auto">
            <a:xfrm>
              <a:off x="1484" y="2721"/>
              <a:ext cx="2194" cy="1182"/>
            </a:xfrm>
            <a:custGeom>
              <a:avLst/>
              <a:gdLst/>
              <a:ahLst/>
              <a:cxnLst>
                <a:cxn ang="0">
                  <a:pos x="40" y="1136"/>
                </a:cxn>
                <a:cxn ang="0">
                  <a:pos x="104" y="1129"/>
                </a:cxn>
                <a:cxn ang="0">
                  <a:pos x="159" y="1122"/>
                </a:cxn>
                <a:cxn ang="0">
                  <a:pos x="223" y="1109"/>
                </a:cxn>
                <a:cxn ang="0">
                  <a:pos x="287" y="1103"/>
                </a:cxn>
                <a:cxn ang="0">
                  <a:pos x="343" y="1083"/>
                </a:cxn>
                <a:cxn ang="0">
                  <a:pos x="407" y="1070"/>
                </a:cxn>
                <a:cxn ang="0">
                  <a:pos x="463" y="1050"/>
                </a:cxn>
                <a:cxn ang="0">
                  <a:pos x="518" y="1030"/>
                </a:cxn>
                <a:cxn ang="0">
                  <a:pos x="574" y="1004"/>
                </a:cxn>
                <a:cxn ang="0">
                  <a:pos x="630" y="977"/>
                </a:cxn>
                <a:cxn ang="0">
                  <a:pos x="686" y="951"/>
                </a:cxn>
                <a:cxn ang="0">
                  <a:pos x="734" y="918"/>
                </a:cxn>
                <a:cxn ang="0">
                  <a:pos x="782" y="885"/>
                </a:cxn>
                <a:cxn ang="0">
                  <a:pos x="822" y="852"/>
                </a:cxn>
                <a:cxn ang="0">
                  <a:pos x="861" y="812"/>
                </a:cxn>
                <a:cxn ang="0">
                  <a:pos x="901" y="772"/>
                </a:cxn>
                <a:cxn ang="0">
                  <a:pos x="941" y="720"/>
                </a:cxn>
                <a:cxn ang="0">
                  <a:pos x="973" y="654"/>
                </a:cxn>
                <a:cxn ang="0">
                  <a:pos x="1013" y="588"/>
                </a:cxn>
                <a:cxn ang="0">
                  <a:pos x="1053" y="508"/>
                </a:cxn>
                <a:cxn ang="0">
                  <a:pos x="1093" y="436"/>
                </a:cxn>
                <a:cxn ang="0">
                  <a:pos x="1133" y="357"/>
                </a:cxn>
                <a:cxn ang="0">
                  <a:pos x="1165" y="284"/>
                </a:cxn>
                <a:cxn ang="0">
                  <a:pos x="1205" y="211"/>
                </a:cxn>
                <a:cxn ang="0">
                  <a:pos x="1236" y="145"/>
                </a:cxn>
                <a:cxn ang="0">
                  <a:pos x="1268" y="92"/>
                </a:cxn>
                <a:cxn ang="0">
                  <a:pos x="1300" y="46"/>
                </a:cxn>
                <a:cxn ang="0">
                  <a:pos x="1348" y="0"/>
                </a:cxn>
                <a:cxn ang="0">
                  <a:pos x="1388" y="7"/>
                </a:cxn>
                <a:cxn ang="0">
                  <a:pos x="1404" y="33"/>
                </a:cxn>
                <a:cxn ang="0">
                  <a:pos x="1428" y="79"/>
                </a:cxn>
                <a:cxn ang="0">
                  <a:pos x="1444" y="132"/>
                </a:cxn>
                <a:cxn ang="0">
                  <a:pos x="1460" y="185"/>
                </a:cxn>
                <a:cxn ang="0">
                  <a:pos x="1468" y="238"/>
                </a:cxn>
                <a:cxn ang="0">
                  <a:pos x="1484" y="291"/>
                </a:cxn>
                <a:cxn ang="0">
                  <a:pos x="1492" y="337"/>
                </a:cxn>
                <a:cxn ang="0">
                  <a:pos x="1500" y="390"/>
                </a:cxn>
                <a:cxn ang="0">
                  <a:pos x="1516" y="436"/>
                </a:cxn>
                <a:cxn ang="0">
                  <a:pos x="1524" y="489"/>
                </a:cxn>
                <a:cxn ang="0">
                  <a:pos x="1540" y="535"/>
                </a:cxn>
                <a:cxn ang="0">
                  <a:pos x="1556" y="581"/>
                </a:cxn>
                <a:cxn ang="0">
                  <a:pos x="1572" y="634"/>
                </a:cxn>
                <a:cxn ang="0">
                  <a:pos x="1595" y="680"/>
                </a:cxn>
                <a:cxn ang="0">
                  <a:pos x="1627" y="726"/>
                </a:cxn>
                <a:cxn ang="0">
                  <a:pos x="1659" y="772"/>
                </a:cxn>
                <a:cxn ang="0">
                  <a:pos x="1699" y="819"/>
                </a:cxn>
                <a:cxn ang="0">
                  <a:pos x="1755" y="871"/>
                </a:cxn>
                <a:cxn ang="0">
                  <a:pos x="1811" y="924"/>
                </a:cxn>
                <a:cxn ang="0">
                  <a:pos x="1859" y="977"/>
                </a:cxn>
                <a:cxn ang="0">
                  <a:pos x="1915" y="1023"/>
                </a:cxn>
                <a:cxn ang="0">
                  <a:pos x="1978" y="1070"/>
                </a:cxn>
                <a:cxn ang="0">
                  <a:pos x="2034" y="1109"/>
                </a:cxn>
                <a:cxn ang="0">
                  <a:pos x="2098" y="1149"/>
                </a:cxn>
                <a:cxn ang="0">
                  <a:pos x="2170" y="1175"/>
                </a:cxn>
              </a:cxnLst>
              <a:rect l="0" t="0" r="r" b="b"/>
              <a:pathLst>
                <a:path w="2194" h="1182">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34" y="1109"/>
                  </a:lnTo>
                  <a:lnTo>
                    <a:pt x="2058" y="1122"/>
                  </a:lnTo>
                  <a:lnTo>
                    <a:pt x="2074" y="1136"/>
                  </a:lnTo>
                  <a:lnTo>
                    <a:pt x="2098" y="1149"/>
                  </a:lnTo>
                  <a:lnTo>
                    <a:pt x="2122" y="1155"/>
                  </a:lnTo>
                  <a:lnTo>
                    <a:pt x="2146" y="1169"/>
                  </a:lnTo>
                  <a:lnTo>
                    <a:pt x="2170" y="1175"/>
                  </a:lnTo>
                  <a:lnTo>
                    <a:pt x="2194" y="1182"/>
                  </a:lnTo>
                </a:path>
              </a:pathLst>
            </a:custGeom>
            <a:noFill/>
            <a:ln w="50800">
              <a:solidFill>
                <a:srgbClr val="00CC00"/>
              </a:solidFill>
              <a:prstDash val="solid"/>
              <a:round/>
              <a:headEnd/>
              <a:tailEnd/>
            </a:ln>
          </p:spPr>
          <p:txBody>
            <a:bodyPr/>
            <a:lstStyle/>
            <a:p>
              <a:endParaRPr lang="en-US"/>
            </a:p>
          </p:txBody>
        </p:sp>
        <p:sp>
          <p:nvSpPr>
            <p:cNvPr id="395277" name="Rectangle 13"/>
            <p:cNvSpPr>
              <a:spLocks noChangeArrowheads="1"/>
            </p:cNvSpPr>
            <p:nvPr/>
          </p:nvSpPr>
          <p:spPr bwMode="auto">
            <a:xfrm>
              <a:off x="2784" y="2461"/>
              <a:ext cx="200" cy="179"/>
            </a:xfrm>
            <a:prstGeom prst="rect">
              <a:avLst/>
            </a:prstGeom>
            <a:noFill/>
            <a:ln w="12700">
              <a:noFill/>
              <a:miter lim="800000"/>
              <a:headEnd/>
              <a:tailEnd/>
            </a:ln>
            <a:effectLst/>
          </p:spPr>
          <p:txBody>
            <a:bodyPr wrap="none" lIns="63500" tIns="25400" rIns="63500" bIns="25400">
              <a:spAutoFit/>
            </a:bodyPr>
            <a:lstStyle/>
            <a:p>
              <a:pPr algn="ctr">
                <a:lnSpc>
                  <a:spcPct val="85000"/>
                </a:lnSpc>
              </a:pPr>
              <a:r>
                <a:rPr lang="en-US" sz="1800" b="1">
                  <a:solidFill>
                    <a:srgbClr val="00CC00"/>
                  </a:solidFill>
                  <a:latin typeface="Arial" pitchFamily="34" charset="0"/>
                </a:rPr>
                <a:t>M</a:t>
              </a:r>
            </a:p>
          </p:txBody>
        </p:sp>
      </p:grpSp>
      <p:grpSp>
        <p:nvGrpSpPr>
          <p:cNvPr id="4" name="Group 14"/>
          <p:cNvGrpSpPr>
            <a:grpSpLocks/>
          </p:cNvGrpSpPr>
          <p:nvPr/>
        </p:nvGrpSpPr>
        <p:grpSpPr bwMode="auto">
          <a:xfrm>
            <a:off x="2259013" y="990600"/>
            <a:ext cx="4040187" cy="2257425"/>
            <a:chOff x="1715" y="2461"/>
            <a:chExt cx="2545" cy="1422"/>
          </a:xfrm>
        </p:grpSpPr>
        <p:sp>
          <p:nvSpPr>
            <p:cNvPr id="395279" name="Freeform 15"/>
            <p:cNvSpPr>
              <a:spLocks/>
            </p:cNvSpPr>
            <p:nvPr/>
          </p:nvSpPr>
          <p:spPr bwMode="auto">
            <a:xfrm>
              <a:off x="1715" y="2784"/>
              <a:ext cx="2545" cy="1099"/>
            </a:xfrm>
            <a:custGeom>
              <a:avLst/>
              <a:gdLst/>
              <a:ahLst/>
              <a:cxnLst>
                <a:cxn ang="0">
                  <a:pos x="48" y="1162"/>
                </a:cxn>
                <a:cxn ang="0">
                  <a:pos x="112" y="1162"/>
                </a:cxn>
                <a:cxn ang="0">
                  <a:pos x="176" y="1162"/>
                </a:cxn>
                <a:cxn ang="0">
                  <a:pos x="240" y="1156"/>
                </a:cxn>
                <a:cxn ang="0">
                  <a:pos x="303" y="1149"/>
                </a:cxn>
                <a:cxn ang="0">
                  <a:pos x="367" y="1142"/>
                </a:cxn>
                <a:cxn ang="0">
                  <a:pos x="431" y="1129"/>
                </a:cxn>
                <a:cxn ang="0">
                  <a:pos x="487" y="1109"/>
                </a:cxn>
                <a:cxn ang="0">
                  <a:pos x="551" y="1096"/>
                </a:cxn>
                <a:cxn ang="0">
                  <a:pos x="607" y="1070"/>
                </a:cxn>
                <a:cxn ang="0">
                  <a:pos x="662" y="1050"/>
                </a:cxn>
                <a:cxn ang="0">
                  <a:pos x="718" y="1024"/>
                </a:cxn>
                <a:cxn ang="0">
                  <a:pos x="774" y="997"/>
                </a:cxn>
                <a:cxn ang="0">
                  <a:pos x="830" y="971"/>
                </a:cxn>
                <a:cxn ang="0">
                  <a:pos x="886" y="938"/>
                </a:cxn>
                <a:cxn ang="0">
                  <a:pos x="942" y="905"/>
                </a:cxn>
                <a:cxn ang="0">
                  <a:pos x="997" y="865"/>
                </a:cxn>
                <a:cxn ang="0">
                  <a:pos x="1045" y="806"/>
                </a:cxn>
                <a:cxn ang="0">
                  <a:pos x="1101" y="740"/>
                </a:cxn>
                <a:cxn ang="0">
                  <a:pos x="1133" y="687"/>
                </a:cxn>
                <a:cxn ang="0">
                  <a:pos x="1157" y="647"/>
                </a:cxn>
                <a:cxn ang="0">
                  <a:pos x="1181" y="608"/>
                </a:cxn>
                <a:cxn ang="0">
                  <a:pos x="1197" y="561"/>
                </a:cxn>
                <a:cxn ang="0">
                  <a:pos x="1221" y="515"/>
                </a:cxn>
                <a:cxn ang="0">
                  <a:pos x="1245" y="476"/>
                </a:cxn>
                <a:cxn ang="0">
                  <a:pos x="1261" y="429"/>
                </a:cxn>
                <a:cxn ang="0">
                  <a:pos x="1285" y="383"/>
                </a:cxn>
                <a:cxn ang="0">
                  <a:pos x="1301" y="344"/>
                </a:cxn>
                <a:cxn ang="0">
                  <a:pos x="1317" y="297"/>
                </a:cxn>
                <a:cxn ang="0">
                  <a:pos x="1333" y="258"/>
                </a:cxn>
                <a:cxn ang="0">
                  <a:pos x="1356" y="218"/>
                </a:cxn>
                <a:cxn ang="0">
                  <a:pos x="1380" y="159"/>
                </a:cxn>
                <a:cxn ang="0">
                  <a:pos x="1412" y="99"/>
                </a:cxn>
                <a:cxn ang="0">
                  <a:pos x="1444" y="46"/>
                </a:cxn>
                <a:cxn ang="0">
                  <a:pos x="1500" y="0"/>
                </a:cxn>
                <a:cxn ang="0">
                  <a:pos x="1532" y="13"/>
                </a:cxn>
                <a:cxn ang="0">
                  <a:pos x="1564" y="46"/>
                </a:cxn>
                <a:cxn ang="0">
                  <a:pos x="1596" y="112"/>
                </a:cxn>
                <a:cxn ang="0">
                  <a:pos x="1620" y="185"/>
                </a:cxn>
                <a:cxn ang="0">
                  <a:pos x="1652" y="258"/>
                </a:cxn>
                <a:cxn ang="0">
                  <a:pos x="1676" y="337"/>
                </a:cxn>
                <a:cxn ang="0">
                  <a:pos x="1700" y="416"/>
                </a:cxn>
                <a:cxn ang="0">
                  <a:pos x="1723" y="495"/>
                </a:cxn>
                <a:cxn ang="0">
                  <a:pos x="1747" y="575"/>
                </a:cxn>
                <a:cxn ang="0">
                  <a:pos x="1771" y="654"/>
                </a:cxn>
                <a:cxn ang="0">
                  <a:pos x="1803" y="726"/>
                </a:cxn>
                <a:cxn ang="0">
                  <a:pos x="1835" y="799"/>
                </a:cxn>
                <a:cxn ang="0">
                  <a:pos x="1875" y="865"/>
                </a:cxn>
                <a:cxn ang="0">
                  <a:pos x="1915" y="931"/>
                </a:cxn>
                <a:cxn ang="0">
                  <a:pos x="1963" y="991"/>
                </a:cxn>
                <a:cxn ang="0">
                  <a:pos x="2019" y="1043"/>
                </a:cxn>
                <a:cxn ang="0">
                  <a:pos x="2090" y="1090"/>
                </a:cxn>
                <a:cxn ang="0">
                  <a:pos x="2162" y="1129"/>
                </a:cxn>
                <a:cxn ang="0">
                  <a:pos x="2242" y="1162"/>
                </a:cxn>
                <a:cxn ang="0">
                  <a:pos x="2338" y="1162"/>
                </a:cxn>
                <a:cxn ang="0">
                  <a:pos x="2426" y="1162"/>
                </a:cxn>
                <a:cxn ang="0">
                  <a:pos x="2521" y="1169"/>
                </a:cxn>
              </a:cxnLst>
              <a:rect l="0" t="0" r="r" b="b"/>
              <a:pathLst>
                <a:path w="2545" h="1182">
                  <a:moveTo>
                    <a:pt x="0" y="1162"/>
                  </a:moveTo>
                  <a:lnTo>
                    <a:pt x="24" y="1162"/>
                  </a:lnTo>
                  <a:lnTo>
                    <a:pt x="48" y="1162"/>
                  </a:lnTo>
                  <a:lnTo>
                    <a:pt x="72" y="1162"/>
                  </a:lnTo>
                  <a:lnTo>
                    <a:pt x="88" y="1162"/>
                  </a:lnTo>
                  <a:lnTo>
                    <a:pt x="112" y="1162"/>
                  </a:lnTo>
                  <a:lnTo>
                    <a:pt x="136" y="1162"/>
                  </a:lnTo>
                  <a:lnTo>
                    <a:pt x="160" y="1162"/>
                  </a:lnTo>
                  <a:lnTo>
                    <a:pt x="176" y="1162"/>
                  </a:lnTo>
                  <a:lnTo>
                    <a:pt x="200" y="1162"/>
                  </a:lnTo>
                  <a:lnTo>
                    <a:pt x="224" y="1162"/>
                  </a:lnTo>
                  <a:lnTo>
                    <a:pt x="240" y="1156"/>
                  </a:lnTo>
                  <a:lnTo>
                    <a:pt x="263" y="1156"/>
                  </a:lnTo>
                  <a:lnTo>
                    <a:pt x="287" y="1156"/>
                  </a:lnTo>
                  <a:lnTo>
                    <a:pt x="303" y="1149"/>
                  </a:lnTo>
                  <a:lnTo>
                    <a:pt x="327" y="1149"/>
                  </a:lnTo>
                  <a:lnTo>
                    <a:pt x="351" y="1142"/>
                  </a:lnTo>
                  <a:lnTo>
                    <a:pt x="367" y="1142"/>
                  </a:lnTo>
                  <a:lnTo>
                    <a:pt x="391" y="1136"/>
                  </a:lnTo>
                  <a:lnTo>
                    <a:pt x="407" y="1129"/>
                  </a:lnTo>
                  <a:lnTo>
                    <a:pt x="431" y="1129"/>
                  </a:lnTo>
                  <a:lnTo>
                    <a:pt x="447" y="1123"/>
                  </a:lnTo>
                  <a:lnTo>
                    <a:pt x="471" y="1116"/>
                  </a:lnTo>
                  <a:lnTo>
                    <a:pt x="487" y="1109"/>
                  </a:lnTo>
                  <a:lnTo>
                    <a:pt x="511" y="1103"/>
                  </a:lnTo>
                  <a:lnTo>
                    <a:pt x="527" y="1096"/>
                  </a:lnTo>
                  <a:lnTo>
                    <a:pt x="551" y="1096"/>
                  </a:lnTo>
                  <a:lnTo>
                    <a:pt x="567" y="1090"/>
                  </a:lnTo>
                  <a:lnTo>
                    <a:pt x="591" y="1083"/>
                  </a:lnTo>
                  <a:lnTo>
                    <a:pt x="607" y="1070"/>
                  </a:lnTo>
                  <a:lnTo>
                    <a:pt x="623" y="1063"/>
                  </a:lnTo>
                  <a:lnTo>
                    <a:pt x="646" y="1057"/>
                  </a:lnTo>
                  <a:lnTo>
                    <a:pt x="662" y="1050"/>
                  </a:lnTo>
                  <a:lnTo>
                    <a:pt x="686" y="1043"/>
                  </a:lnTo>
                  <a:lnTo>
                    <a:pt x="702" y="1037"/>
                  </a:lnTo>
                  <a:lnTo>
                    <a:pt x="718" y="1024"/>
                  </a:lnTo>
                  <a:lnTo>
                    <a:pt x="742" y="1017"/>
                  </a:lnTo>
                  <a:lnTo>
                    <a:pt x="758" y="1010"/>
                  </a:lnTo>
                  <a:lnTo>
                    <a:pt x="774" y="997"/>
                  </a:lnTo>
                  <a:lnTo>
                    <a:pt x="798" y="991"/>
                  </a:lnTo>
                  <a:lnTo>
                    <a:pt x="814" y="977"/>
                  </a:lnTo>
                  <a:lnTo>
                    <a:pt x="830" y="971"/>
                  </a:lnTo>
                  <a:lnTo>
                    <a:pt x="846" y="958"/>
                  </a:lnTo>
                  <a:lnTo>
                    <a:pt x="870" y="951"/>
                  </a:lnTo>
                  <a:lnTo>
                    <a:pt x="886" y="938"/>
                  </a:lnTo>
                  <a:lnTo>
                    <a:pt x="902" y="925"/>
                  </a:lnTo>
                  <a:lnTo>
                    <a:pt x="918" y="918"/>
                  </a:lnTo>
                  <a:lnTo>
                    <a:pt x="942" y="905"/>
                  </a:lnTo>
                  <a:lnTo>
                    <a:pt x="958" y="891"/>
                  </a:lnTo>
                  <a:lnTo>
                    <a:pt x="974" y="878"/>
                  </a:lnTo>
                  <a:lnTo>
                    <a:pt x="997" y="865"/>
                  </a:lnTo>
                  <a:lnTo>
                    <a:pt x="1013" y="845"/>
                  </a:lnTo>
                  <a:lnTo>
                    <a:pt x="1029" y="825"/>
                  </a:lnTo>
                  <a:lnTo>
                    <a:pt x="1045" y="806"/>
                  </a:lnTo>
                  <a:lnTo>
                    <a:pt x="1069" y="786"/>
                  </a:lnTo>
                  <a:lnTo>
                    <a:pt x="1085" y="759"/>
                  </a:lnTo>
                  <a:lnTo>
                    <a:pt x="1101" y="740"/>
                  </a:lnTo>
                  <a:lnTo>
                    <a:pt x="1117" y="713"/>
                  </a:lnTo>
                  <a:lnTo>
                    <a:pt x="1125" y="700"/>
                  </a:lnTo>
                  <a:lnTo>
                    <a:pt x="1133" y="687"/>
                  </a:lnTo>
                  <a:lnTo>
                    <a:pt x="1141" y="674"/>
                  </a:lnTo>
                  <a:lnTo>
                    <a:pt x="1149" y="660"/>
                  </a:lnTo>
                  <a:lnTo>
                    <a:pt x="1157" y="647"/>
                  </a:lnTo>
                  <a:lnTo>
                    <a:pt x="1165" y="634"/>
                  </a:lnTo>
                  <a:lnTo>
                    <a:pt x="1173" y="621"/>
                  </a:lnTo>
                  <a:lnTo>
                    <a:pt x="1181" y="608"/>
                  </a:lnTo>
                  <a:lnTo>
                    <a:pt x="1189" y="588"/>
                  </a:lnTo>
                  <a:lnTo>
                    <a:pt x="1189" y="575"/>
                  </a:lnTo>
                  <a:lnTo>
                    <a:pt x="1197" y="561"/>
                  </a:lnTo>
                  <a:lnTo>
                    <a:pt x="1205" y="548"/>
                  </a:lnTo>
                  <a:lnTo>
                    <a:pt x="1213" y="535"/>
                  </a:lnTo>
                  <a:lnTo>
                    <a:pt x="1221" y="515"/>
                  </a:lnTo>
                  <a:lnTo>
                    <a:pt x="1229" y="502"/>
                  </a:lnTo>
                  <a:lnTo>
                    <a:pt x="1237" y="489"/>
                  </a:lnTo>
                  <a:lnTo>
                    <a:pt x="1245" y="476"/>
                  </a:lnTo>
                  <a:lnTo>
                    <a:pt x="1245" y="462"/>
                  </a:lnTo>
                  <a:lnTo>
                    <a:pt x="1253" y="443"/>
                  </a:lnTo>
                  <a:lnTo>
                    <a:pt x="1261" y="429"/>
                  </a:lnTo>
                  <a:lnTo>
                    <a:pt x="1269" y="416"/>
                  </a:lnTo>
                  <a:lnTo>
                    <a:pt x="1277" y="403"/>
                  </a:lnTo>
                  <a:lnTo>
                    <a:pt x="1285" y="383"/>
                  </a:lnTo>
                  <a:lnTo>
                    <a:pt x="1285" y="370"/>
                  </a:lnTo>
                  <a:lnTo>
                    <a:pt x="1293" y="357"/>
                  </a:lnTo>
                  <a:lnTo>
                    <a:pt x="1301" y="344"/>
                  </a:lnTo>
                  <a:lnTo>
                    <a:pt x="1309" y="330"/>
                  </a:lnTo>
                  <a:lnTo>
                    <a:pt x="1309" y="317"/>
                  </a:lnTo>
                  <a:lnTo>
                    <a:pt x="1317" y="297"/>
                  </a:lnTo>
                  <a:lnTo>
                    <a:pt x="1325" y="284"/>
                  </a:lnTo>
                  <a:lnTo>
                    <a:pt x="1333" y="271"/>
                  </a:lnTo>
                  <a:lnTo>
                    <a:pt x="1333" y="258"/>
                  </a:lnTo>
                  <a:lnTo>
                    <a:pt x="1341" y="244"/>
                  </a:lnTo>
                  <a:lnTo>
                    <a:pt x="1349" y="231"/>
                  </a:lnTo>
                  <a:lnTo>
                    <a:pt x="1356" y="218"/>
                  </a:lnTo>
                  <a:lnTo>
                    <a:pt x="1356" y="205"/>
                  </a:lnTo>
                  <a:lnTo>
                    <a:pt x="1372" y="185"/>
                  </a:lnTo>
                  <a:lnTo>
                    <a:pt x="1380" y="159"/>
                  </a:lnTo>
                  <a:lnTo>
                    <a:pt x="1396" y="139"/>
                  </a:lnTo>
                  <a:lnTo>
                    <a:pt x="1404" y="112"/>
                  </a:lnTo>
                  <a:lnTo>
                    <a:pt x="1412" y="99"/>
                  </a:lnTo>
                  <a:lnTo>
                    <a:pt x="1428" y="79"/>
                  </a:lnTo>
                  <a:lnTo>
                    <a:pt x="1436" y="60"/>
                  </a:lnTo>
                  <a:lnTo>
                    <a:pt x="1444" y="46"/>
                  </a:lnTo>
                  <a:lnTo>
                    <a:pt x="1460" y="33"/>
                  </a:lnTo>
                  <a:lnTo>
                    <a:pt x="1476" y="13"/>
                  </a:lnTo>
                  <a:lnTo>
                    <a:pt x="1500" y="0"/>
                  </a:lnTo>
                  <a:lnTo>
                    <a:pt x="1516" y="7"/>
                  </a:lnTo>
                  <a:lnTo>
                    <a:pt x="1524" y="7"/>
                  </a:lnTo>
                  <a:lnTo>
                    <a:pt x="1532" y="13"/>
                  </a:lnTo>
                  <a:lnTo>
                    <a:pt x="1540" y="20"/>
                  </a:lnTo>
                  <a:lnTo>
                    <a:pt x="1556" y="33"/>
                  </a:lnTo>
                  <a:lnTo>
                    <a:pt x="1564" y="46"/>
                  </a:lnTo>
                  <a:lnTo>
                    <a:pt x="1572" y="66"/>
                  </a:lnTo>
                  <a:lnTo>
                    <a:pt x="1580" y="86"/>
                  </a:lnTo>
                  <a:lnTo>
                    <a:pt x="1596" y="112"/>
                  </a:lnTo>
                  <a:lnTo>
                    <a:pt x="1604" y="139"/>
                  </a:lnTo>
                  <a:lnTo>
                    <a:pt x="1612" y="159"/>
                  </a:lnTo>
                  <a:lnTo>
                    <a:pt x="1620" y="185"/>
                  </a:lnTo>
                  <a:lnTo>
                    <a:pt x="1628" y="211"/>
                  </a:lnTo>
                  <a:lnTo>
                    <a:pt x="1636" y="238"/>
                  </a:lnTo>
                  <a:lnTo>
                    <a:pt x="1652" y="258"/>
                  </a:lnTo>
                  <a:lnTo>
                    <a:pt x="1660" y="284"/>
                  </a:lnTo>
                  <a:lnTo>
                    <a:pt x="1668" y="311"/>
                  </a:lnTo>
                  <a:lnTo>
                    <a:pt x="1676" y="337"/>
                  </a:lnTo>
                  <a:lnTo>
                    <a:pt x="1684" y="363"/>
                  </a:lnTo>
                  <a:lnTo>
                    <a:pt x="1692" y="390"/>
                  </a:lnTo>
                  <a:lnTo>
                    <a:pt x="1700" y="416"/>
                  </a:lnTo>
                  <a:lnTo>
                    <a:pt x="1708" y="443"/>
                  </a:lnTo>
                  <a:lnTo>
                    <a:pt x="1715" y="469"/>
                  </a:lnTo>
                  <a:lnTo>
                    <a:pt x="1723" y="495"/>
                  </a:lnTo>
                  <a:lnTo>
                    <a:pt x="1731" y="522"/>
                  </a:lnTo>
                  <a:lnTo>
                    <a:pt x="1739" y="548"/>
                  </a:lnTo>
                  <a:lnTo>
                    <a:pt x="1747" y="575"/>
                  </a:lnTo>
                  <a:lnTo>
                    <a:pt x="1755" y="601"/>
                  </a:lnTo>
                  <a:lnTo>
                    <a:pt x="1763" y="627"/>
                  </a:lnTo>
                  <a:lnTo>
                    <a:pt x="1771" y="654"/>
                  </a:lnTo>
                  <a:lnTo>
                    <a:pt x="1779" y="674"/>
                  </a:lnTo>
                  <a:lnTo>
                    <a:pt x="1795" y="700"/>
                  </a:lnTo>
                  <a:lnTo>
                    <a:pt x="1803" y="726"/>
                  </a:lnTo>
                  <a:lnTo>
                    <a:pt x="1811" y="753"/>
                  </a:lnTo>
                  <a:lnTo>
                    <a:pt x="1827" y="773"/>
                  </a:lnTo>
                  <a:lnTo>
                    <a:pt x="1835" y="799"/>
                  </a:lnTo>
                  <a:lnTo>
                    <a:pt x="1851" y="819"/>
                  </a:lnTo>
                  <a:lnTo>
                    <a:pt x="1859" y="845"/>
                  </a:lnTo>
                  <a:lnTo>
                    <a:pt x="1875" y="865"/>
                  </a:lnTo>
                  <a:lnTo>
                    <a:pt x="1891" y="891"/>
                  </a:lnTo>
                  <a:lnTo>
                    <a:pt x="1899" y="911"/>
                  </a:lnTo>
                  <a:lnTo>
                    <a:pt x="1915" y="931"/>
                  </a:lnTo>
                  <a:lnTo>
                    <a:pt x="1931" y="951"/>
                  </a:lnTo>
                  <a:lnTo>
                    <a:pt x="1947" y="971"/>
                  </a:lnTo>
                  <a:lnTo>
                    <a:pt x="1963" y="991"/>
                  </a:lnTo>
                  <a:lnTo>
                    <a:pt x="1987" y="1010"/>
                  </a:lnTo>
                  <a:lnTo>
                    <a:pt x="2003" y="1030"/>
                  </a:lnTo>
                  <a:lnTo>
                    <a:pt x="2019" y="1043"/>
                  </a:lnTo>
                  <a:lnTo>
                    <a:pt x="2043" y="1063"/>
                  </a:lnTo>
                  <a:lnTo>
                    <a:pt x="2067" y="1076"/>
                  </a:lnTo>
                  <a:lnTo>
                    <a:pt x="2090" y="1090"/>
                  </a:lnTo>
                  <a:lnTo>
                    <a:pt x="2106" y="1103"/>
                  </a:lnTo>
                  <a:lnTo>
                    <a:pt x="2130" y="1123"/>
                  </a:lnTo>
                  <a:lnTo>
                    <a:pt x="2162" y="1129"/>
                  </a:lnTo>
                  <a:lnTo>
                    <a:pt x="2186" y="1142"/>
                  </a:lnTo>
                  <a:lnTo>
                    <a:pt x="2218" y="1156"/>
                  </a:lnTo>
                  <a:lnTo>
                    <a:pt x="2242" y="1162"/>
                  </a:lnTo>
                  <a:lnTo>
                    <a:pt x="2274" y="1162"/>
                  </a:lnTo>
                  <a:lnTo>
                    <a:pt x="2306" y="1162"/>
                  </a:lnTo>
                  <a:lnTo>
                    <a:pt x="2338" y="1162"/>
                  </a:lnTo>
                  <a:lnTo>
                    <a:pt x="2370" y="1162"/>
                  </a:lnTo>
                  <a:lnTo>
                    <a:pt x="2394" y="1162"/>
                  </a:lnTo>
                  <a:lnTo>
                    <a:pt x="2426" y="1162"/>
                  </a:lnTo>
                  <a:lnTo>
                    <a:pt x="2457" y="1162"/>
                  </a:lnTo>
                  <a:lnTo>
                    <a:pt x="2489" y="1162"/>
                  </a:lnTo>
                  <a:lnTo>
                    <a:pt x="2521" y="1169"/>
                  </a:lnTo>
                  <a:lnTo>
                    <a:pt x="2545" y="1182"/>
                  </a:lnTo>
                </a:path>
              </a:pathLst>
            </a:custGeom>
            <a:noFill/>
            <a:ln w="50800">
              <a:solidFill>
                <a:srgbClr val="FF0000"/>
              </a:solidFill>
              <a:prstDash val="solid"/>
              <a:round/>
              <a:headEnd/>
              <a:tailEnd/>
            </a:ln>
          </p:spPr>
          <p:txBody>
            <a:bodyPr/>
            <a:lstStyle/>
            <a:p>
              <a:endParaRPr lang="en-US"/>
            </a:p>
          </p:txBody>
        </p:sp>
        <p:sp>
          <p:nvSpPr>
            <p:cNvPr id="395280" name="Rectangle 16"/>
            <p:cNvSpPr>
              <a:spLocks noChangeArrowheads="1"/>
            </p:cNvSpPr>
            <p:nvPr/>
          </p:nvSpPr>
          <p:spPr bwMode="auto">
            <a:xfrm>
              <a:off x="3152" y="2461"/>
              <a:ext cx="168" cy="179"/>
            </a:xfrm>
            <a:prstGeom prst="rect">
              <a:avLst/>
            </a:prstGeom>
            <a:noFill/>
            <a:ln w="12700">
              <a:noFill/>
              <a:miter lim="800000"/>
              <a:headEnd/>
              <a:tailEnd/>
            </a:ln>
            <a:effectLst/>
          </p:spPr>
          <p:txBody>
            <a:bodyPr wrap="none" lIns="63500" tIns="25400" rIns="63500" bIns="25400">
              <a:spAutoFit/>
            </a:bodyPr>
            <a:lstStyle/>
            <a:p>
              <a:pPr algn="ctr">
                <a:lnSpc>
                  <a:spcPct val="85000"/>
                </a:lnSpc>
              </a:pPr>
              <a:r>
                <a:rPr lang="en-US" sz="1800" b="1">
                  <a:solidFill>
                    <a:srgbClr val="FF0000"/>
                  </a:solidFill>
                  <a:latin typeface="Arial" pitchFamily="34" charset="0"/>
                </a:rPr>
                <a:t>L</a:t>
              </a:r>
            </a:p>
          </p:txBody>
        </p:sp>
      </p:grpSp>
      <p:sp>
        <p:nvSpPr>
          <p:cNvPr id="395281" name="Rectangle 17"/>
          <p:cNvSpPr>
            <a:spLocks noChangeArrowheads="1"/>
          </p:cNvSpPr>
          <p:nvPr/>
        </p:nvSpPr>
        <p:spPr bwMode="auto">
          <a:xfrm>
            <a:off x="6584950" y="3103563"/>
            <a:ext cx="1308050" cy="286745"/>
          </a:xfrm>
          <a:prstGeom prst="rect">
            <a:avLst/>
          </a:prstGeom>
          <a:noFill/>
          <a:ln w="12700">
            <a:noFill/>
            <a:miter lim="800000"/>
            <a:headEnd/>
            <a:tailEnd/>
          </a:ln>
          <a:effectLst/>
        </p:spPr>
        <p:txBody>
          <a:bodyPr wrap="none" lIns="63500" tIns="25400" rIns="63500" bIns="25400">
            <a:spAutoFit/>
          </a:bodyPr>
          <a:lstStyle/>
          <a:p>
            <a:pPr algn="ctr">
              <a:lnSpc>
                <a:spcPct val="85000"/>
              </a:lnSpc>
            </a:pPr>
            <a:r>
              <a:rPr lang="tr-TR" b="1" dirty="0" err="1" smtClean="0">
                <a:latin typeface="Arial" pitchFamily="34" charset="0"/>
              </a:rPr>
              <a:t>Dalgaboyu</a:t>
            </a:r>
            <a:endParaRPr lang="en-US" sz="1800" b="1" dirty="0">
              <a:latin typeface="Arial" pitchFamily="34" charset="0"/>
            </a:endParaRPr>
          </a:p>
        </p:txBody>
      </p:sp>
      <p:sp>
        <p:nvSpPr>
          <p:cNvPr id="395282" name="Rectangle 18"/>
          <p:cNvSpPr>
            <a:spLocks noChangeArrowheads="1"/>
          </p:cNvSpPr>
          <p:nvPr/>
        </p:nvSpPr>
        <p:spPr bwMode="auto">
          <a:xfrm>
            <a:off x="1835150" y="1433513"/>
            <a:ext cx="1025923" cy="286745"/>
          </a:xfrm>
          <a:prstGeom prst="rect">
            <a:avLst/>
          </a:prstGeom>
          <a:noFill/>
          <a:ln w="12700">
            <a:noFill/>
            <a:miter lim="800000"/>
            <a:headEnd/>
            <a:tailEnd/>
          </a:ln>
          <a:effectLst/>
        </p:spPr>
        <p:txBody>
          <a:bodyPr wrap="none" lIns="63500" tIns="25400" rIns="63500" bIns="25400">
            <a:spAutoFit/>
          </a:bodyPr>
          <a:lstStyle/>
          <a:p>
            <a:pPr algn="ctr">
              <a:lnSpc>
                <a:spcPct val="85000"/>
              </a:lnSpc>
            </a:pPr>
            <a:r>
              <a:rPr lang="tr-TR" b="1" dirty="0" smtClean="0">
                <a:latin typeface="Arial" pitchFamily="34" charset="0"/>
              </a:rPr>
              <a:t>Güç</a:t>
            </a:r>
            <a:r>
              <a:rPr lang="en-US" sz="1800" b="1" dirty="0" smtClean="0">
                <a:latin typeface="Arial" pitchFamily="34" charset="0"/>
              </a:rPr>
              <a:t>       </a:t>
            </a:r>
            <a:endParaRPr lang="en-US" sz="1800" b="1" dirty="0">
              <a:latin typeface="Arial" pitchFamily="34" charset="0"/>
            </a:endParaRPr>
          </a:p>
        </p:txBody>
      </p:sp>
      <p:sp>
        <p:nvSpPr>
          <p:cNvPr id="395283" name="Rectangle 19"/>
          <p:cNvSpPr>
            <a:spLocks noChangeArrowheads="1"/>
          </p:cNvSpPr>
          <p:nvPr/>
        </p:nvSpPr>
        <p:spPr bwMode="auto">
          <a:xfrm>
            <a:off x="685800" y="5410200"/>
            <a:ext cx="8229600" cy="1219200"/>
          </a:xfrm>
          <a:prstGeom prst="rect">
            <a:avLst/>
          </a:prstGeom>
          <a:noFill/>
          <a:ln w="9525">
            <a:noFill/>
            <a:miter lim="800000"/>
            <a:headEnd/>
            <a:tailEnd/>
          </a:ln>
          <a:effectLst/>
        </p:spPr>
        <p:txBody>
          <a:bodyPr/>
          <a:lstStyle/>
          <a:p>
            <a:pPr marL="742950" lvl="1" indent="-285750">
              <a:spcBef>
                <a:spcPct val="20000"/>
              </a:spcBef>
              <a:buFontTx/>
              <a:buChar char="•"/>
            </a:pPr>
            <a:r>
              <a:rPr lang="tr-TR" sz="2000" dirty="0" smtClean="0">
                <a:latin typeface="Arial" pitchFamily="34" charset="0"/>
              </a:rPr>
              <a:t>C</a:t>
            </a:r>
            <a:r>
              <a:rPr lang="en-US" sz="2000" dirty="0" smtClean="0">
                <a:latin typeface="Arial" pitchFamily="34" charset="0"/>
              </a:rPr>
              <a:t>:  </a:t>
            </a:r>
            <a:r>
              <a:rPr lang="tr-TR" sz="2000" dirty="0" smtClean="0">
                <a:latin typeface="Arial" pitchFamily="34" charset="0"/>
              </a:rPr>
              <a:t>Yapamayız</a:t>
            </a:r>
            <a:r>
              <a:rPr lang="en-US" sz="2000" dirty="0" smtClean="0">
                <a:latin typeface="Arial" pitchFamily="34" charset="0"/>
              </a:rPr>
              <a:t>!  </a:t>
            </a:r>
            <a:r>
              <a:rPr lang="tr-TR" sz="2000" dirty="0" smtClean="0">
                <a:latin typeface="Arial" pitchFamily="34" charset="0"/>
              </a:rPr>
              <a:t>Bilgilerin çoğu kaybolur</a:t>
            </a:r>
            <a:r>
              <a:rPr lang="en-US" sz="2000" dirty="0" smtClean="0">
                <a:latin typeface="Arial" pitchFamily="34" charset="0"/>
              </a:rPr>
              <a:t>.</a:t>
            </a:r>
            <a:endParaRPr lang="en-US" sz="2000" dirty="0">
              <a:latin typeface="Arial" pitchFamily="34" charset="0"/>
            </a:endParaRPr>
          </a:p>
          <a:p>
            <a:pPr marL="1143000" lvl="2" indent="-228600">
              <a:spcBef>
                <a:spcPct val="20000"/>
              </a:spcBef>
              <a:buFontTx/>
              <a:buChar char="–"/>
            </a:pPr>
            <a:r>
              <a:rPr lang="tr-TR" dirty="0" smtClean="0">
                <a:latin typeface="Arial" pitchFamily="34" charset="0"/>
              </a:rPr>
              <a:t>Sonuç olarak</a:t>
            </a:r>
            <a:r>
              <a:rPr lang="en-US" sz="1800" dirty="0" smtClean="0">
                <a:latin typeface="Arial" pitchFamily="34" charset="0"/>
              </a:rPr>
              <a:t>, </a:t>
            </a:r>
            <a:r>
              <a:rPr lang="tr-TR" sz="1800" dirty="0" smtClean="0">
                <a:latin typeface="Arial" pitchFamily="34" charset="0"/>
              </a:rPr>
              <a:t>iki farklı</a:t>
            </a:r>
            <a:r>
              <a:rPr lang="en-US" sz="1800" dirty="0" smtClean="0">
                <a:latin typeface="Arial" pitchFamily="34" charset="0"/>
              </a:rPr>
              <a:t> </a:t>
            </a:r>
            <a:r>
              <a:rPr lang="en-US" sz="1800" dirty="0" err="1" smtClean="0">
                <a:latin typeface="Arial" pitchFamily="34" charset="0"/>
              </a:rPr>
              <a:t>spect</a:t>
            </a:r>
            <a:r>
              <a:rPr lang="tr-TR" sz="1800" dirty="0" err="1" smtClean="0">
                <a:latin typeface="Arial" pitchFamily="34" charset="0"/>
              </a:rPr>
              <a:t>ruma</a:t>
            </a:r>
            <a:r>
              <a:rPr lang="en-US" sz="1800" dirty="0" smtClean="0">
                <a:latin typeface="Arial" pitchFamily="34" charset="0"/>
              </a:rPr>
              <a:t> </a:t>
            </a:r>
            <a:r>
              <a:rPr lang="tr-TR" sz="1800" dirty="0" smtClean="0">
                <a:latin typeface="Arial" pitchFamily="34" charset="0"/>
              </a:rPr>
              <a:t>ayrılamaz görülebilir.</a:t>
            </a:r>
            <a:endParaRPr lang="en-US" sz="1800" dirty="0">
              <a:latin typeface="Arial" pitchFamily="34" charset="0"/>
            </a:endParaRPr>
          </a:p>
          <a:p>
            <a:pPr marL="1600200" lvl="3" indent="-228600">
              <a:spcBef>
                <a:spcPct val="20000"/>
              </a:spcBef>
              <a:buFontTx/>
              <a:buChar char="»"/>
            </a:pPr>
            <a:r>
              <a:rPr lang="tr-TR" sz="1600" dirty="0" smtClean="0">
                <a:latin typeface="Arial" pitchFamily="34" charset="0"/>
              </a:rPr>
              <a:t>Böyle </a:t>
            </a:r>
            <a:r>
              <a:rPr lang="tr-TR" sz="1600" dirty="0" err="1" smtClean="0">
                <a:latin typeface="Arial" pitchFamily="34" charset="0"/>
              </a:rPr>
              <a:t>spectrumlar</a:t>
            </a:r>
            <a:r>
              <a:rPr lang="en-US" sz="1600" dirty="0" smtClean="0">
                <a:latin typeface="Arial" pitchFamily="34" charset="0"/>
              </a:rPr>
              <a:t> </a:t>
            </a:r>
            <a:r>
              <a:rPr lang="en-US" sz="1600" b="1" dirty="0" err="1" smtClean="0">
                <a:latin typeface="Arial" pitchFamily="34" charset="0"/>
              </a:rPr>
              <a:t>metamer</a:t>
            </a:r>
            <a:r>
              <a:rPr lang="tr-TR" sz="1600" b="1" dirty="0" smtClean="0">
                <a:latin typeface="Arial" pitchFamily="34" charset="0"/>
              </a:rPr>
              <a:t> </a:t>
            </a:r>
            <a:r>
              <a:rPr lang="tr-TR" sz="1600" dirty="0" smtClean="0">
                <a:latin typeface="Arial" pitchFamily="34" charset="0"/>
              </a:rPr>
              <a:t>olarak bilinir.</a:t>
            </a:r>
            <a:endParaRPr lang="en-US" sz="1600" dirty="0">
              <a:latin typeface="Arial" pitchFamily="34" charset="0"/>
            </a:endParaRPr>
          </a:p>
          <a:p>
            <a:pPr marL="1600200" lvl="3" indent="-228600">
              <a:spcBef>
                <a:spcPct val="20000"/>
              </a:spcBef>
              <a:buFontTx/>
              <a:buChar char="»"/>
            </a:pPr>
            <a:r>
              <a:rPr lang="en-US" sz="1200" dirty="0">
                <a:latin typeface="Arial" pitchFamily="34" charset="0"/>
                <a:hlinkClick r:id="rId2"/>
              </a:rPr>
              <a:t>http://www.cs.brown.edu/exploratory/research/applets/repository/spectrum/metamers.html</a:t>
            </a:r>
            <a:endParaRPr lang="en-US" sz="1200" dirty="0">
              <a:latin typeface="Arial" pitchFamily="34" charset="0"/>
            </a:endParaRPr>
          </a:p>
          <a:p>
            <a:pPr marL="1600200" lvl="3" indent="-228600">
              <a:spcBef>
                <a:spcPct val="20000"/>
              </a:spcBef>
              <a:buFontTx/>
              <a:buChar char="»"/>
            </a:pPr>
            <a:endParaRPr lang="en-US" sz="1200" dirty="0">
              <a:latin typeface="Arial" pitchFamily="34" charset="0"/>
            </a:endParaRPr>
          </a:p>
        </p:txBody>
      </p:sp>
      <p:sp>
        <p:nvSpPr>
          <p:cNvPr id="19" name="18 Altbilgi Yer Tutucusu"/>
          <p:cNvSpPr>
            <a:spLocks noGrp="1"/>
          </p:cNvSpPr>
          <p:nvPr>
            <p:ph type="ftr" sz="quarter" idx="11"/>
          </p:nvPr>
        </p:nvSpPr>
        <p:spPr/>
        <p:txBody>
          <a:bodyPr/>
          <a:lstStyle/>
          <a:p>
            <a:r>
              <a:rPr lang="en-US" smtClean="0"/>
              <a:t>SAÜ Bilgisayar Mühendisliği </a:t>
            </a:r>
            <a:endParaRPr lang="en-US" dirty="0"/>
          </a:p>
        </p:txBody>
      </p:sp>
      <p:sp>
        <p:nvSpPr>
          <p:cNvPr id="20" name="19 Slayt Numarası Yer Tutucusu"/>
          <p:cNvSpPr>
            <a:spLocks noGrp="1"/>
          </p:cNvSpPr>
          <p:nvPr>
            <p:ph type="sldNum" sz="quarter" idx="12"/>
          </p:nvPr>
        </p:nvSpPr>
        <p:spPr/>
        <p:txBody>
          <a:bodyPr/>
          <a:lstStyle/>
          <a:p>
            <a:fld id="{583A5473-B7E2-4064-90C8-8CDD97F93B60}" type="slidenum">
              <a:rPr lang="en-US" smtClean="0"/>
              <a:pPr/>
              <a:t>20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528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9528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9528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952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8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Algılama Özet</a:t>
            </a:r>
            <a:endParaRPr lang="en-US" sz="3600" b="1" dirty="0">
              <a:solidFill>
                <a:srgbClr val="FFC000"/>
              </a:solidFill>
              <a:latin typeface="+mn-lt"/>
              <a:ea typeface="+mn-ea"/>
              <a:cs typeface="+mn-cs"/>
            </a:endParaRPr>
          </a:p>
        </p:txBody>
      </p:sp>
      <p:sp>
        <p:nvSpPr>
          <p:cNvPr id="396291" name="Rectangle 3"/>
          <p:cNvSpPr>
            <a:spLocks noGrp="1" noChangeArrowheads="1"/>
          </p:cNvSpPr>
          <p:nvPr>
            <p:ph type="body" idx="1"/>
          </p:nvPr>
        </p:nvSpPr>
        <p:spPr/>
        <p:txBody>
          <a:bodyPr/>
          <a:lstStyle/>
          <a:p>
            <a:r>
              <a:rPr lang="tr-TR" sz="2000" dirty="0" smtClean="0"/>
              <a:t>Işımadan algılanan renge geçiş yapmak oldukça karmaşıktır</a:t>
            </a:r>
            <a:r>
              <a:rPr lang="en-US" sz="2000" dirty="0" smtClean="0"/>
              <a:t>!</a:t>
            </a:r>
          </a:p>
          <a:p>
            <a:pPr lvl="1"/>
            <a:r>
              <a:rPr lang="tr-TR" sz="1800" dirty="0" smtClean="0"/>
              <a:t>Verinin çoğunu atarız</a:t>
            </a:r>
            <a:endParaRPr lang="en-US" sz="1800" dirty="0" smtClean="0"/>
          </a:p>
          <a:p>
            <a:pPr lvl="1"/>
            <a:r>
              <a:rPr lang="tr-TR" sz="1800" dirty="0" smtClean="0"/>
              <a:t>Logaritma uygularız</a:t>
            </a:r>
            <a:endParaRPr lang="en-US" sz="1800" dirty="0"/>
          </a:p>
          <a:p>
            <a:pPr lvl="1"/>
            <a:r>
              <a:rPr lang="tr-TR" sz="1800" dirty="0" smtClean="0"/>
              <a:t>Parlaklık göz bebeğinin büyüklüğünü etkiler</a:t>
            </a:r>
            <a:endParaRPr lang="en-US" sz="1800" dirty="0"/>
          </a:p>
          <a:p>
            <a:pPr lvl="1"/>
            <a:r>
              <a:rPr lang="tr-TR" sz="1800" dirty="0" smtClean="0"/>
              <a:t>Parlaklık zıtlık ve tutarlılığı etkiler</a:t>
            </a:r>
            <a:endParaRPr lang="en-US" sz="1800" dirty="0"/>
          </a:p>
          <a:p>
            <a:pPr lvl="1"/>
            <a:r>
              <a:rPr lang="tr-TR" sz="1800" dirty="0" smtClean="0"/>
              <a:t>Ve görüntüler oluşur</a:t>
            </a:r>
            <a:endParaRPr lang="en-US" sz="1800" dirty="0"/>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457200" y="214290"/>
            <a:ext cx="7467600" cy="1143000"/>
          </a:xfrm>
        </p:spPr>
        <p:txBody>
          <a:bodyPr>
            <a:normAutofit/>
          </a:bodyPr>
          <a:lstStyle/>
          <a:p>
            <a:r>
              <a:rPr lang="tr-TR" sz="3600" b="1" dirty="0" smtClean="0">
                <a:solidFill>
                  <a:srgbClr val="FFC000"/>
                </a:solidFill>
                <a:latin typeface="+mn-lt"/>
                <a:ea typeface="+mn-ea"/>
                <a:cs typeface="+mn-cs"/>
              </a:rPr>
              <a:t>K</a:t>
            </a:r>
            <a:r>
              <a:rPr lang="en-US" sz="3600" b="1" dirty="0" err="1" smtClean="0">
                <a:solidFill>
                  <a:srgbClr val="FFC000"/>
                </a:solidFill>
                <a:latin typeface="+mn-lt"/>
                <a:ea typeface="+mn-ea"/>
                <a:cs typeface="+mn-cs"/>
              </a:rPr>
              <a:t>amera</a:t>
            </a:r>
            <a:r>
              <a:rPr lang="tr-TR" sz="3600" b="1" dirty="0" smtClean="0">
                <a:solidFill>
                  <a:srgbClr val="FFC000"/>
                </a:solidFill>
                <a:latin typeface="+mn-lt"/>
                <a:ea typeface="+mn-ea"/>
                <a:cs typeface="+mn-cs"/>
              </a:rPr>
              <a:t> yanıt fonksiyonu</a:t>
            </a:r>
            <a:r>
              <a:rPr lang="en-US" sz="3600" b="1" dirty="0" smtClean="0">
                <a:solidFill>
                  <a:srgbClr val="FFC000"/>
                </a:solidFill>
                <a:latin typeface="+mn-lt"/>
                <a:ea typeface="+mn-ea"/>
                <a:cs typeface="+mn-cs"/>
              </a:rPr>
              <a:t> </a:t>
            </a:r>
            <a:endParaRPr lang="en-US" sz="3600" b="1" dirty="0">
              <a:solidFill>
                <a:srgbClr val="FFC000"/>
              </a:solidFill>
              <a:latin typeface="+mn-lt"/>
              <a:ea typeface="+mn-ea"/>
              <a:cs typeface="+mn-cs"/>
            </a:endParaRPr>
          </a:p>
        </p:txBody>
      </p:sp>
      <p:sp>
        <p:nvSpPr>
          <p:cNvPr id="398339" name="Rectangle 3"/>
          <p:cNvSpPr>
            <a:spLocks noGrp="1" noChangeArrowheads="1"/>
          </p:cNvSpPr>
          <p:nvPr>
            <p:ph type="body" idx="1"/>
          </p:nvPr>
        </p:nvSpPr>
        <p:spPr>
          <a:xfrm>
            <a:off x="642910" y="1071546"/>
            <a:ext cx="7772400" cy="1143000"/>
          </a:xfrm>
        </p:spPr>
        <p:txBody>
          <a:bodyPr>
            <a:normAutofit/>
          </a:bodyPr>
          <a:lstStyle/>
          <a:p>
            <a:r>
              <a:rPr lang="tr-TR" sz="2000" dirty="0" smtClean="0"/>
              <a:t>Işınımdan piksele       geçişi nasıl olur?</a:t>
            </a:r>
            <a:endParaRPr lang="en-US" sz="2000" dirty="0"/>
          </a:p>
          <a:p>
            <a:pPr lvl="1"/>
            <a:r>
              <a:rPr lang="tr-TR" sz="1800" dirty="0" smtClean="0"/>
              <a:t>Bu da karmaşıktır</a:t>
            </a:r>
            <a:r>
              <a:rPr lang="en-US" sz="1800" dirty="0" smtClean="0"/>
              <a:t>, </a:t>
            </a:r>
            <a:r>
              <a:rPr lang="tr-TR" sz="1800" dirty="0" smtClean="0"/>
              <a:t>fakat daha anlaşılırdır</a:t>
            </a:r>
            <a:endParaRPr lang="en-US" sz="1800" dirty="0"/>
          </a:p>
          <a:p>
            <a:pPr lvl="1"/>
            <a:r>
              <a:rPr lang="tr-TR" sz="1800" dirty="0" smtClean="0"/>
              <a:t>Bu</a:t>
            </a:r>
            <a:r>
              <a:rPr lang="en-US" sz="1800" dirty="0" smtClean="0"/>
              <a:t>     </a:t>
            </a:r>
            <a:r>
              <a:rPr lang="tr-TR" sz="1800" dirty="0" smtClean="0"/>
              <a:t>  geçişi film veya kamera cevap fonksiyonu olarak bilinir</a:t>
            </a:r>
            <a:endParaRPr lang="en-US" sz="1800" i="1" dirty="0"/>
          </a:p>
        </p:txBody>
      </p:sp>
      <p:sp>
        <p:nvSpPr>
          <p:cNvPr id="398342" name="Rectangle 6"/>
          <p:cNvSpPr>
            <a:spLocks noChangeArrowheads="1"/>
          </p:cNvSpPr>
          <p:nvPr/>
        </p:nvSpPr>
        <p:spPr bwMode="auto">
          <a:xfrm>
            <a:off x="685800" y="3581400"/>
            <a:ext cx="7772400" cy="457200"/>
          </a:xfrm>
          <a:prstGeom prst="rect">
            <a:avLst/>
          </a:prstGeom>
          <a:noFill/>
          <a:ln w="9525">
            <a:noFill/>
            <a:miter lim="800000"/>
            <a:headEnd/>
            <a:tailEnd/>
          </a:ln>
          <a:effectLst/>
        </p:spPr>
        <p:txBody>
          <a:bodyPr/>
          <a:lstStyle/>
          <a:p>
            <a:pPr marL="342900" indent="-342900">
              <a:spcBef>
                <a:spcPct val="20000"/>
              </a:spcBef>
            </a:pPr>
            <a:r>
              <a:rPr lang="tr-TR" sz="2000" dirty="0" smtClean="0">
                <a:latin typeface="Arial" pitchFamily="34" charset="0"/>
              </a:rPr>
              <a:t>Işınım değerlerinden piksel değerlerini nasıl elde ederiz</a:t>
            </a:r>
            <a:r>
              <a:rPr lang="en-US" sz="2000" dirty="0" smtClean="0">
                <a:latin typeface="Arial" pitchFamily="34" charset="0"/>
              </a:rPr>
              <a:t>?</a:t>
            </a:r>
            <a:endParaRPr lang="en-US" sz="2000" dirty="0">
              <a:latin typeface="Arial" pitchFamily="34" charset="0"/>
            </a:endParaRPr>
          </a:p>
        </p:txBody>
      </p:sp>
      <p:sp>
        <p:nvSpPr>
          <p:cNvPr id="398343" name="Rectangle 7"/>
          <p:cNvSpPr>
            <a:spLocks noChangeArrowheads="1"/>
          </p:cNvSpPr>
          <p:nvPr/>
        </p:nvSpPr>
        <p:spPr bwMode="auto">
          <a:xfrm>
            <a:off x="685800" y="4038600"/>
            <a:ext cx="7772400" cy="762000"/>
          </a:xfrm>
          <a:prstGeom prst="rect">
            <a:avLst/>
          </a:prstGeom>
          <a:noFill/>
          <a:ln w="9525">
            <a:noFill/>
            <a:miter lim="800000"/>
            <a:headEnd/>
            <a:tailEnd/>
          </a:ln>
          <a:effectLst/>
        </p:spPr>
        <p:txBody>
          <a:bodyPr/>
          <a:lstStyle/>
          <a:p>
            <a:pPr marL="342900" indent="-342900">
              <a:spcBef>
                <a:spcPct val="20000"/>
              </a:spcBef>
            </a:pPr>
            <a:r>
              <a:rPr lang="tr-TR" sz="2000" dirty="0" smtClean="0">
                <a:latin typeface="Arial" pitchFamily="34" charset="0"/>
              </a:rPr>
              <a:t>Bu neden önemlidir</a:t>
            </a:r>
            <a:r>
              <a:rPr lang="en-US" sz="2000" dirty="0" smtClean="0">
                <a:latin typeface="Arial" pitchFamily="34" charset="0"/>
              </a:rPr>
              <a:t>?</a:t>
            </a:r>
            <a:endParaRPr lang="en-US" sz="2000" dirty="0">
              <a:latin typeface="Arial" pitchFamily="34" charset="0"/>
            </a:endParaRPr>
          </a:p>
        </p:txBody>
      </p:sp>
      <p:sp>
        <p:nvSpPr>
          <p:cNvPr id="398344" name="Rectangle 8"/>
          <p:cNvSpPr>
            <a:spLocks noChangeArrowheads="1"/>
          </p:cNvSpPr>
          <p:nvPr/>
        </p:nvSpPr>
        <p:spPr bwMode="auto">
          <a:xfrm>
            <a:off x="685800" y="4419600"/>
            <a:ext cx="7772400" cy="1009664"/>
          </a:xfrm>
          <a:prstGeom prst="rect">
            <a:avLst/>
          </a:prstGeom>
          <a:noFill/>
          <a:ln w="9525">
            <a:noFill/>
            <a:miter lim="800000"/>
            <a:headEnd/>
            <a:tailEnd/>
          </a:ln>
          <a:effectLst/>
        </p:spPr>
        <p:txBody>
          <a:bodyPr/>
          <a:lstStyle/>
          <a:p>
            <a:pPr marL="742950" lvl="1" indent="-285750">
              <a:spcBef>
                <a:spcPct val="20000"/>
              </a:spcBef>
              <a:buFontTx/>
              <a:buChar char="•"/>
            </a:pPr>
            <a:r>
              <a:rPr lang="tr-TR" sz="1800" dirty="0" smtClean="0">
                <a:latin typeface="Arial" pitchFamily="34" charset="0"/>
              </a:rPr>
              <a:t>Maddenin özelliklerini kestirmek istiyorsak bu faydalıdır</a:t>
            </a:r>
            <a:endParaRPr lang="en-US" sz="1800" dirty="0">
              <a:latin typeface="Arial" pitchFamily="34" charset="0"/>
            </a:endParaRPr>
          </a:p>
          <a:p>
            <a:pPr marL="742950" lvl="1" indent="-285750">
              <a:spcBef>
                <a:spcPct val="20000"/>
              </a:spcBef>
              <a:buFontTx/>
              <a:buChar char="•"/>
            </a:pPr>
            <a:r>
              <a:rPr lang="tr-TR" dirty="0" smtClean="0">
                <a:latin typeface="Arial" pitchFamily="34" charset="0"/>
              </a:rPr>
              <a:t>Gölgelemeden şekle geçiş ışınım gerektirir</a:t>
            </a:r>
            <a:endParaRPr lang="en-US" sz="1800" dirty="0">
              <a:latin typeface="Arial" pitchFamily="34" charset="0"/>
            </a:endParaRPr>
          </a:p>
          <a:p>
            <a:pPr marL="742950" lvl="1" indent="-285750">
              <a:spcBef>
                <a:spcPct val="20000"/>
              </a:spcBef>
              <a:buFontTx/>
              <a:buChar char="•"/>
            </a:pPr>
            <a:r>
              <a:rPr lang="tr-TR" dirty="0" smtClean="0">
                <a:latin typeface="Arial" pitchFamily="34" charset="0"/>
              </a:rPr>
              <a:t>Yüksek dinamikli görüntüleri oluşturmayı mümkün kılar</a:t>
            </a:r>
            <a:endParaRPr lang="en-US" sz="1800" dirty="0">
              <a:latin typeface="Arial" pitchFamily="34" charset="0"/>
            </a:endParaRPr>
          </a:p>
        </p:txBody>
      </p:sp>
      <p:pic>
        <p:nvPicPr>
          <p:cNvPr id="398346" name="Picture 10" descr="Edittex.bmp"/>
          <p:cNvPicPr>
            <a:picLocks noChangeAspect="1" noChangeArrowheads="1"/>
          </p:cNvPicPr>
          <p:nvPr>
            <p:custDataLst>
              <p:tags r:id="rId1"/>
            </p:custDataLst>
          </p:nvPr>
        </p:nvPicPr>
        <p:blipFill>
          <a:blip r:embed="rId5" cstate="print"/>
          <a:srcRect/>
          <a:stretch>
            <a:fillRect/>
          </a:stretch>
        </p:blipFill>
        <p:spPr bwMode="auto">
          <a:xfrm>
            <a:off x="3275004" y="1142984"/>
            <a:ext cx="153988" cy="269875"/>
          </a:xfrm>
          <a:prstGeom prst="rect">
            <a:avLst/>
          </a:prstGeom>
          <a:noFill/>
          <a:ln w="9525">
            <a:noFill/>
            <a:miter lim="800000"/>
            <a:headEnd/>
            <a:tailEnd/>
          </a:ln>
          <a:effectLst/>
        </p:spPr>
      </p:pic>
      <p:pic>
        <p:nvPicPr>
          <p:cNvPr id="398347" name="Picture 11" descr="Edittex.bmp"/>
          <p:cNvPicPr>
            <a:picLocks noChangeAspect="1" noChangeArrowheads="1"/>
          </p:cNvPicPr>
          <p:nvPr>
            <p:custDataLst>
              <p:tags r:id="rId2"/>
            </p:custDataLst>
          </p:nvPr>
        </p:nvPicPr>
        <p:blipFill>
          <a:blip r:embed="rId5" cstate="print"/>
          <a:srcRect/>
          <a:stretch>
            <a:fillRect/>
          </a:stretch>
        </p:blipFill>
        <p:spPr bwMode="auto">
          <a:xfrm>
            <a:off x="1857356" y="1785926"/>
            <a:ext cx="153987" cy="269875"/>
          </a:xfrm>
          <a:prstGeom prst="rect">
            <a:avLst/>
          </a:prstGeom>
          <a:noFill/>
          <a:ln w="9525">
            <a:noFill/>
            <a:miter lim="800000"/>
            <a:headEnd/>
            <a:tailEnd/>
          </a:ln>
          <a:effectLst/>
        </p:spPr>
      </p:pic>
      <p:sp>
        <p:nvSpPr>
          <p:cNvPr id="398348" name="Rectangle 12"/>
          <p:cNvSpPr>
            <a:spLocks noChangeArrowheads="1"/>
          </p:cNvSpPr>
          <p:nvPr/>
        </p:nvSpPr>
        <p:spPr bwMode="auto">
          <a:xfrm>
            <a:off x="428596" y="5486400"/>
            <a:ext cx="8501122" cy="800120"/>
          </a:xfrm>
          <a:prstGeom prst="rect">
            <a:avLst/>
          </a:prstGeom>
          <a:noFill/>
          <a:ln w="9525">
            <a:noFill/>
            <a:miter lim="800000"/>
            <a:headEnd/>
            <a:tailEnd/>
          </a:ln>
          <a:effectLst/>
        </p:spPr>
        <p:txBody>
          <a:bodyPr/>
          <a:lstStyle/>
          <a:p>
            <a:pPr marL="342900" indent="-342900">
              <a:spcBef>
                <a:spcPct val="20000"/>
              </a:spcBef>
            </a:pPr>
            <a:r>
              <a:rPr lang="tr-TR" sz="2000" dirty="0" smtClean="0">
                <a:latin typeface="Arial" pitchFamily="34" charset="0"/>
              </a:rPr>
              <a:t>Yanıt fonksiyonu nelere bağlıdır</a:t>
            </a:r>
            <a:r>
              <a:rPr lang="en-US" sz="2000" dirty="0" smtClean="0">
                <a:latin typeface="Arial" pitchFamily="34" charset="0"/>
              </a:rPr>
              <a:t>?</a:t>
            </a:r>
            <a:endParaRPr lang="tr-TR" sz="2000" dirty="0" smtClean="0">
              <a:latin typeface="Arial" pitchFamily="34" charset="0"/>
            </a:endParaRPr>
          </a:p>
          <a:p>
            <a:pPr marL="342900" indent="-342900">
              <a:spcBef>
                <a:spcPct val="20000"/>
              </a:spcBef>
            </a:pPr>
            <a:r>
              <a:rPr lang="tr-TR" sz="2000" dirty="0" smtClean="0">
                <a:latin typeface="Arial" pitchFamily="34" charset="0"/>
              </a:rPr>
              <a:t>f(objektif kapağı hızı, diyafram açıklığı, film hammaddesi, dijitalleştirici..)</a:t>
            </a:r>
            <a:endParaRPr lang="en-US" sz="2000" dirty="0">
              <a:latin typeface="Arial" pitchFamily="34" charset="0"/>
            </a:endParaRPr>
          </a:p>
        </p:txBody>
      </p:sp>
      <p:sp>
        <p:nvSpPr>
          <p:cNvPr id="12" name="11 Altbilgi Yer Tutucusu"/>
          <p:cNvSpPr>
            <a:spLocks noGrp="1"/>
          </p:cNvSpPr>
          <p:nvPr>
            <p:ph type="ftr" sz="quarter" idx="11"/>
          </p:nvPr>
        </p:nvSpPr>
        <p:spPr/>
        <p:txBody>
          <a:bodyPr/>
          <a:lstStyle/>
          <a:p>
            <a:r>
              <a:rPr lang="en-US" smtClean="0"/>
              <a:t>SAÜ Bilgisayar Mühendisliği </a:t>
            </a:r>
            <a:endParaRPr lang="en-US" dirty="0"/>
          </a:p>
        </p:txBody>
      </p:sp>
      <p:sp>
        <p:nvSpPr>
          <p:cNvPr id="13" name="12 Slayt Numarası Yer Tutucusu"/>
          <p:cNvSpPr>
            <a:spLocks noGrp="1"/>
          </p:cNvSpPr>
          <p:nvPr>
            <p:ph type="sldNum" sz="quarter" idx="12"/>
          </p:nvPr>
        </p:nvSpPr>
        <p:spPr/>
        <p:txBody>
          <a:bodyPr/>
          <a:lstStyle/>
          <a:p>
            <a:fld id="{583A5473-B7E2-4064-90C8-8CDD97F93B60}" type="slidenum">
              <a:rPr lang="en-US" smtClean="0"/>
              <a:pPr/>
              <a:t>22</a:t>
            </a:fld>
            <a:endParaRPr lang="en-US" dirty="0"/>
          </a:p>
        </p:txBody>
      </p:sp>
      <p:pic>
        <p:nvPicPr>
          <p:cNvPr id="14" name="Resim 13"/>
          <p:cNvPicPr/>
          <p:nvPr/>
        </p:nvPicPr>
        <p:blipFill>
          <a:blip r:embed="rId6" cstate="print"/>
          <a:srcRect/>
          <a:stretch>
            <a:fillRect/>
          </a:stretch>
        </p:blipFill>
        <p:spPr bwMode="auto">
          <a:xfrm>
            <a:off x="584337" y="2175133"/>
            <a:ext cx="8189639" cy="14062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83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83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834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9834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9834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9834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983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2" grpId="0" build="p" autoUpdateAnimBg="0"/>
      <p:bldP spid="398343" grpId="0" build="p" autoUpdateAnimBg="0"/>
      <p:bldP spid="398344" grpId="0" build="p" autoUpdateAnimBg="0"/>
      <p:bldP spid="39834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normAutofit/>
          </a:bodyPr>
          <a:lstStyle/>
          <a:p>
            <a:r>
              <a:rPr lang="tr-TR" sz="3600" b="1" dirty="0" smtClean="0">
                <a:solidFill>
                  <a:srgbClr val="FFC000"/>
                </a:solidFill>
                <a:latin typeface="+mn-lt"/>
                <a:ea typeface="+mn-ea"/>
                <a:cs typeface="+mn-cs"/>
              </a:rPr>
              <a:t>Yüksek dinamikli görüntüler</a:t>
            </a:r>
            <a:endParaRPr lang="en-US" sz="3600" b="1" dirty="0">
              <a:solidFill>
                <a:srgbClr val="FFC000"/>
              </a:solidFill>
              <a:latin typeface="+mn-lt"/>
              <a:ea typeface="+mn-ea"/>
              <a:cs typeface="+mn-cs"/>
            </a:endParaRPr>
          </a:p>
        </p:txBody>
      </p:sp>
      <p:sp>
        <p:nvSpPr>
          <p:cNvPr id="402435" name="Rectangle 3"/>
          <p:cNvSpPr>
            <a:spLocks noGrp="1" noChangeArrowheads="1"/>
          </p:cNvSpPr>
          <p:nvPr>
            <p:ph type="body" idx="1"/>
          </p:nvPr>
        </p:nvSpPr>
        <p:spPr>
          <a:xfrm>
            <a:off x="685800" y="5181600"/>
            <a:ext cx="7772400" cy="1371600"/>
          </a:xfrm>
        </p:spPr>
        <p:txBody>
          <a:bodyPr>
            <a:normAutofit fontScale="92500" lnSpcReduction="10000"/>
          </a:bodyPr>
          <a:lstStyle/>
          <a:p>
            <a:r>
              <a:rPr lang="tr-TR" dirty="0" smtClean="0"/>
              <a:t>Teknikler</a:t>
            </a:r>
            <a:endParaRPr lang="en-US" dirty="0"/>
          </a:p>
          <a:p>
            <a:pPr lvl="1"/>
            <a:r>
              <a:rPr lang="en-US" dirty="0" err="1"/>
              <a:t>Debevec</a:t>
            </a:r>
            <a:r>
              <a:rPr lang="en-US" dirty="0"/>
              <a:t>:  </a:t>
            </a:r>
            <a:r>
              <a:rPr lang="en-US" sz="1600" dirty="0">
                <a:hlinkClick r:id="rId3"/>
              </a:rPr>
              <a:t>http://www.debevec.org/Research/HDR/</a:t>
            </a:r>
            <a:endParaRPr lang="en-US" sz="1600" dirty="0"/>
          </a:p>
          <a:p>
            <a:pPr lvl="1"/>
            <a:r>
              <a:rPr lang="en-US" dirty="0"/>
              <a:t>Columbia:  </a:t>
            </a:r>
            <a:r>
              <a:rPr lang="en-US" sz="1400" dirty="0">
                <a:hlinkClick r:id="rId4"/>
              </a:rPr>
              <a:t>http://www.cs.columbia.edu/CAVE/tomoo/RRHomePage/rrgallery.html</a:t>
            </a:r>
            <a:endParaRPr lang="en-US" sz="1400" dirty="0"/>
          </a:p>
          <a:p>
            <a:pPr lvl="1"/>
            <a:endParaRPr lang="en-US" sz="1400" dirty="0"/>
          </a:p>
        </p:txBody>
      </p:sp>
      <p:graphicFrame>
        <p:nvGraphicFramePr>
          <p:cNvPr id="402436" name="Object 4"/>
          <p:cNvGraphicFramePr>
            <a:graphicFrameLocks noChangeAspect="1"/>
          </p:cNvGraphicFramePr>
          <p:nvPr/>
        </p:nvGraphicFramePr>
        <p:xfrm>
          <a:off x="142844" y="1214422"/>
          <a:ext cx="8942388" cy="3695700"/>
        </p:xfrm>
        <a:graphic>
          <a:graphicData uri="http://schemas.openxmlformats.org/presentationml/2006/ole">
            <mc:AlternateContent xmlns:mc="http://schemas.openxmlformats.org/markup-compatibility/2006">
              <mc:Choice xmlns:v="urn:schemas-microsoft-com:vml" Requires="v">
                <p:oleObj spid="_x0000_s22573" name="Photo Editor Photo" r:id="rId5" imgW="8942857" imgH="3696216" progId="">
                  <p:embed/>
                </p:oleObj>
              </mc:Choice>
              <mc:Fallback>
                <p:oleObj name="Photo Editor Photo" r:id="rId5" imgW="8942857" imgH="3696216"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44" y="1214422"/>
                        <a:ext cx="8942388"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357158" y="285728"/>
            <a:ext cx="7467600" cy="1143000"/>
          </a:xfrm>
        </p:spPr>
        <p:txBody>
          <a:bodyPr>
            <a:normAutofit/>
          </a:bodyPr>
          <a:lstStyle/>
          <a:p>
            <a:r>
              <a:rPr lang="tr-TR" sz="3600" b="1" dirty="0" smtClean="0">
                <a:solidFill>
                  <a:srgbClr val="FFC000"/>
                </a:solidFill>
                <a:latin typeface="+mn-lt"/>
                <a:ea typeface="+mn-ea"/>
                <a:cs typeface="+mn-cs"/>
              </a:rPr>
              <a:t>Işığın</a:t>
            </a:r>
            <a:r>
              <a:rPr lang="tr-TR" sz="3600" dirty="0" smtClean="0"/>
              <a:t> </a:t>
            </a:r>
            <a:r>
              <a:rPr lang="tr-TR" sz="3600" b="1" dirty="0" smtClean="0">
                <a:solidFill>
                  <a:srgbClr val="FFC000"/>
                </a:solidFill>
                <a:latin typeface="+mn-lt"/>
                <a:ea typeface="+mn-ea"/>
                <a:cs typeface="+mn-cs"/>
              </a:rPr>
              <a:t>yansıtılması</a:t>
            </a:r>
            <a:endParaRPr lang="en-US" sz="3600" b="1" dirty="0">
              <a:solidFill>
                <a:srgbClr val="FFC000"/>
              </a:solidFill>
              <a:latin typeface="+mn-lt"/>
              <a:ea typeface="+mn-ea"/>
              <a:cs typeface="+mn-cs"/>
            </a:endParaRPr>
          </a:p>
        </p:txBody>
      </p:sp>
      <p:sp>
        <p:nvSpPr>
          <p:cNvPr id="409603" name="Rectangle 3"/>
          <p:cNvSpPr>
            <a:spLocks noGrp="1" noChangeArrowheads="1"/>
          </p:cNvSpPr>
          <p:nvPr>
            <p:ph type="body" idx="1"/>
          </p:nvPr>
        </p:nvSpPr>
        <p:spPr/>
        <p:txBody>
          <a:bodyPr/>
          <a:lstStyle/>
          <a:p>
            <a:endParaRPr lang="tr-TR" dirty="0"/>
          </a:p>
        </p:txBody>
      </p:sp>
      <p:pic>
        <p:nvPicPr>
          <p:cNvPr id="409604" name="Picture 4" descr="C:\Seitz\462\notes\percept.gif"/>
          <p:cNvPicPr>
            <a:picLocks noChangeAspect="1" noChangeArrowheads="1"/>
          </p:cNvPicPr>
          <p:nvPr/>
        </p:nvPicPr>
        <p:blipFill>
          <a:blip r:embed="rId2" cstate="print"/>
          <a:srcRect/>
          <a:stretch>
            <a:fillRect/>
          </a:stretch>
        </p:blipFill>
        <p:spPr bwMode="auto">
          <a:xfrm>
            <a:off x="1427446" y="1484784"/>
            <a:ext cx="6528726" cy="4896544"/>
          </a:xfrm>
          <a:prstGeom prst="rect">
            <a:avLst/>
          </a:prstGeom>
          <a:noFill/>
        </p:spPr>
      </p:pic>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24</a:t>
            </a:fld>
            <a:endParaRPr lang="en-US" dirty="0"/>
          </a:p>
        </p:txBody>
      </p:sp>
      <p:sp>
        <p:nvSpPr>
          <p:cNvPr id="2" name="Metin kutusu 1"/>
          <p:cNvSpPr txBox="1"/>
          <p:nvPr/>
        </p:nvSpPr>
        <p:spPr>
          <a:xfrm>
            <a:off x="1691680" y="3140968"/>
            <a:ext cx="1656184" cy="369332"/>
          </a:xfrm>
          <a:prstGeom prst="rect">
            <a:avLst/>
          </a:prstGeom>
          <a:solidFill>
            <a:schemeClr val="tx1"/>
          </a:solidFill>
        </p:spPr>
        <p:txBody>
          <a:bodyPr wrap="square" rtlCol="0">
            <a:spAutoFit/>
          </a:bodyPr>
          <a:lstStyle/>
          <a:p>
            <a:r>
              <a:rPr lang="tr-TR" dirty="0" smtClean="0">
                <a:solidFill>
                  <a:schemeClr val="bg1"/>
                </a:solidFill>
              </a:rPr>
              <a:t>Aydınlatma</a:t>
            </a:r>
            <a:endParaRPr lang="tr-TR" dirty="0">
              <a:solidFill>
                <a:schemeClr val="bg1"/>
              </a:solidFill>
            </a:endParaRPr>
          </a:p>
        </p:txBody>
      </p:sp>
      <p:sp>
        <p:nvSpPr>
          <p:cNvPr id="9" name="Metin kutusu 8"/>
          <p:cNvSpPr txBox="1"/>
          <p:nvPr/>
        </p:nvSpPr>
        <p:spPr>
          <a:xfrm>
            <a:off x="3812704" y="4499828"/>
            <a:ext cx="1656184" cy="369332"/>
          </a:xfrm>
          <a:prstGeom prst="rect">
            <a:avLst/>
          </a:prstGeom>
          <a:solidFill>
            <a:schemeClr val="tx1"/>
          </a:solidFill>
        </p:spPr>
        <p:txBody>
          <a:bodyPr wrap="square" rtlCol="0">
            <a:spAutoFit/>
          </a:bodyPr>
          <a:lstStyle/>
          <a:p>
            <a:r>
              <a:rPr lang="tr-TR" dirty="0" smtClean="0">
                <a:solidFill>
                  <a:schemeClr val="bg1"/>
                </a:solidFill>
              </a:rPr>
              <a:t>Yansıma</a:t>
            </a:r>
            <a:endParaRPr lang="tr-TR" dirty="0">
              <a:solidFill>
                <a:schemeClr val="bg1"/>
              </a:solidFill>
            </a:endParaRPr>
          </a:p>
        </p:txBody>
      </p:sp>
      <p:sp>
        <p:nvSpPr>
          <p:cNvPr id="10" name="Metin kutusu 9"/>
          <p:cNvSpPr txBox="1"/>
          <p:nvPr/>
        </p:nvSpPr>
        <p:spPr>
          <a:xfrm>
            <a:off x="5868144" y="3203684"/>
            <a:ext cx="1728192" cy="369332"/>
          </a:xfrm>
          <a:prstGeom prst="rect">
            <a:avLst/>
          </a:prstGeom>
          <a:solidFill>
            <a:schemeClr val="tx1"/>
          </a:solidFill>
        </p:spPr>
        <p:txBody>
          <a:bodyPr wrap="square" rtlCol="0">
            <a:spAutoFit/>
          </a:bodyPr>
          <a:lstStyle/>
          <a:p>
            <a:r>
              <a:rPr lang="tr-TR" dirty="0" smtClean="0">
                <a:solidFill>
                  <a:schemeClr val="bg1"/>
                </a:solidFill>
              </a:rPr>
              <a:t>Algılama</a:t>
            </a:r>
            <a:endParaRPr lang="tr-TR"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1650" name="Object 2"/>
          <p:cNvGraphicFramePr>
            <a:graphicFrameLocks noChangeAspect="1"/>
          </p:cNvGraphicFramePr>
          <p:nvPr>
            <p:extLst>
              <p:ext uri="{D42A27DB-BD31-4B8C-83A1-F6EECF244321}">
                <p14:modId xmlns:p14="http://schemas.microsoft.com/office/powerpoint/2010/main" val="3447303774"/>
              </p:ext>
            </p:extLst>
          </p:nvPr>
        </p:nvGraphicFramePr>
        <p:xfrm>
          <a:off x="-35496" y="-7938"/>
          <a:ext cx="9144000" cy="6865938"/>
        </p:xfrm>
        <a:graphic>
          <a:graphicData uri="http://schemas.openxmlformats.org/presentationml/2006/ole">
            <mc:AlternateContent xmlns:mc="http://schemas.openxmlformats.org/markup-compatibility/2006">
              <mc:Choice xmlns:v="urn:schemas-microsoft-com:vml" Requires="v">
                <p:oleObj spid="_x0000_s24621" name="Photo Editor Photo" r:id="rId3" imgW="8183117" imgH="6144483" progId="">
                  <p:embed/>
                </p:oleObj>
              </mc:Choice>
              <mc:Fallback>
                <p:oleObj name="Photo Editor Photo" r:id="rId3" imgW="8183117" imgH="614448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7938"/>
                        <a:ext cx="9144000" cy="686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651" name="Text Box 3"/>
          <p:cNvSpPr txBox="1">
            <a:spLocks noChangeArrowheads="1"/>
          </p:cNvSpPr>
          <p:nvPr/>
        </p:nvSpPr>
        <p:spPr bwMode="auto">
          <a:xfrm>
            <a:off x="6635750" y="112713"/>
            <a:ext cx="2432050" cy="366712"/>
          </a:xfrm>
          <a:prstGeom prst="rect">
            <a:avLst/>
          </a:prstGeom>
          <a:noFill/>
          <a:ln w="9525">
            <a:noFill/>
            <a:miter lim="800000"/>
            <a:headEnd/>
            <a:tailEnd/>
          </a:ln>
          <a:effectLst/>
        </p:spPr>
        <p:txBody>
          <a:bodyPr wrap="none">
            <a:spAutoFit/>
          </a:bodyPr>
          <a:lstStyle/>
          <a:p>
            <a:r>
              <a:rPr lang="en-US" sz="1800">
                <a:solidFill>
                  <a:schemeClr val="bg1"/>
                </a:solidFill>
                <a:latin typeface="Arial" pitchFamily="34" charset="0"/>
              </a:rPr>
              <a:t>from Steve Marschner</a:t>
            </a:r>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25</a:t>
            </a:fld>
            <a:endParaRPr lang="en-US" dirty="0"/>
          </a:p>
        </p:txBody>
      </p:sp>
      <p:sp>
        <p:nvSpPr>
          <p:cNvPr id="2" name="Metin kutusu 1"/>
          <p:cNvSpPr txBox="1"/>
          <p:nvPr/>
        </p:nvSpPr>
        <p:spPr>
          <a:xfrm>
            <a:off x="1475656" y="3933056"/>
            <a:ext cx="2088232" cy="523220"/>
          </a:xfrm>
          <a:prstGeom prst="rect">
            <a:avLst/>
          </a:prstGeom>
          <a:solidFill>
            <a:schemeClr val="bg1"/>
          </a:solidFill>
        </p:spPr>
        <p:txBody>
          <a:bodyPr wrap="square" rtlCol="0">
            <a:spAutoFit/>
          </a:bodyPr>
          <a:lstStyle/>
          <a:p>
            <a:r>
              <a:rPr lang="tr-TR" sz="2800" dirty="0" smtClean="0"/>
              <a:t>iletken</a:t>
            </a:r>
            <a:endParaRPr lang="tr-TR" sz="2800" dirty="0"/>
          </a:p>
        </p:txBody>
      </p:sp>
      <p:sp>
        <p:nvSpPr>
          <p:cNvPr id="7" name="Metin kutusu 6"/>
          <p:cNvSpPr txBox="1"/>
          <p:nvPr/>
        </p:nvSpPr>
        <p:spPr>
          <a:xfrm>
            <a:off x="5292009" y="3771037"/>
            <a:ext cx="2808383" cy="954107"/>
          </a:xfrm>
          <a:prstGeom prst="rect">
            <a:avLst/>
          </a:prstGeom>
          <a:solidFill>
            <a:schemeClr val="bg1"/>
          </a:solidFill>
        </p:spPr>
        <p:txBody>
          <a:bodyPr wrap="square" rtlCol="0">
            <a:spAutoFit/>
          </a:bodyPr>
          <a:lstStyle/>
          <a:p>
            <a:r>
              <a:rPr lang="tr-TR" sz="2800" dirty="0"/>
              <a:t>i</a:t>
            </a:r>
            <a:r>
              <a:rPr lang="tr-TR" sz="2800" dirty="0" smtClean="0"/>
              <a:t>letken +</a:t>
            </a:r>
          </a:p>
          <a:p>
            <a:r>
              <a:rPr lang="tr-TR" sz="2800" dirty="0" err="1" smtClean="0"/>
              <a:t>mikrogeometri</a:t>
            </a:r>
            <a:endParaRPr lang="tr-TR" sz="2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2675" name="Object 3"/>
          <p:cNvGraphicFramePr>
            <a:graphicFrameLocks noChangeAspect="1"/>
          </p:cNvGraphicFramePr>
          <p:nvPr>
            <p:extLst>
              <p:ext uri="{D42A27DB-BD31-4B8C-83A1-F6EECF244321}">
                <p14:modId xmlns:p14="http://schemas.microsoft.com/office/powerpoint/2010/main" val="1830070875"/>
              </p:ext>
            </p:extLst>
          </p:nvPr>
        </p:nvGraphicFramePr>
        <p:xfrm>
          <a:off x="-36512" y="44624"/>
          <a:ext cx="9144000" cy="6877050"/>
        </p:xfrm>
        <a:graphic>
          <a:graphicData uri="http://schemas.openxmlformats.org/presentationml/2006/ole">
            <mc:AlternateContent xmlns:mc="http://schemas.openxmlformats.org/markup-compatibility/2006">
              <mc:Choice xmlns:v="urn:schemas-microsoft-com:vml" Requires="v">
                <p:oleObj spid="_x0000_s25645" name="Photo Editor Photo" r:id="rId3" imgW="8171429" imgH="6144483" progId="">
                  <p:embed/>
                </p:oleObj>
              </mc:Choice>
              <mc:Fallback>
                <p:oleObj name="Photo Editor Photo" r:id="rId3" imgW="8171429" imgH="614448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 y="44624"/>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76" name="Text Box 4"/>
          <p:cNvSpPr txBox="1">
            <a:spLocks noChangeArrowheads="1"/>
          </p:cNvSpPr>
          <p:nvPr/>
        </p:nvSpPr>
        <p:spPr bwMode="auto">
          <a:xfrm>
            <a:off x="6635750" y="112713"/>
            <a:ext cx="2432050" cy="366712"/>
          </a:xfrm>
          <a:prstGeom prst="rect">
            <a:avLst/>
          </a:prstGeom>
          <a:noFill/>
          <a:ln w="9525">
            <a:noFill/>
            <a:miter lim="800000"/>
            <a:headEnd/>
            <a:tailEnd/>
          </a:ln>
          <a:effectLst/>
        </p:spPr>
        <p:txBody>
          <a:bodyPr wrap="none">
            <a:spAutoFit/>
          </a:bodyPr>
          <a:lstStyle/>
          <a:p>
            <a:r>
              <a:rPr lang="en-US" sz="1800">
                <a:solidFill>
                  <a:schemeClr val="bg1"/>
                </a:solidFill>
                <a:latin typeface="Arial" pitchFamily="34" charset="0"/>
              </a:rPr>
              <a:t>from Steve Marschner</a:t>
            </a:r>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26</a:t>
            </a:fld>
            <a:endParaRPr lang="en-US" dirty="0"/>
          </a:p>
        </p:txBody>
      </p:sp>
      <p:sp>
        <p:nvSpPr>
          <p:cNvPr id="6" name="Metin kutusu 5"/>
          <p:cNvSpPr txBox="1"/>
          <p:nvPr/>
        </p:nvSpPr>
        <p:spPr>
          <a:xfrm>
            <a:off x="1475656" y="4293096"/>
            <a:ext cx="2088232" cy="523220"/>
          </a:xfrm>
          <a:prstGeom prst="rect">
            <a:avLst/>
          </a:prstGeom>
          <a:solidFill>
            <a:schemeClr val="bg1"/>
          </a:solidFill>
        </p:spPr>
        <p:txBody>
          <a:bodyPr wrap="square" rtlCol="0">
            <a:spAutoFit/>
          </a:bodyPr>
          <a:lstStyle/>
          <a:p>
            <a:r>
              <a:rPr lang="tr-TR" sz="2800" dirty="0" smtClean="0"/>
              <a:t>yalıtkan</a:t>
            </a:r>
            <a:endParaRPr lang="tr-TR" sz="2800" dirty="0"/>
          </a:p>
        </p:txBody>
      </p:sp>
      <p:sp>
        <p:nvSpPr>
          <p:cNvPr id="7" name="Metin kutusu 6"/>
          <p:cNvSpPr txBox="1"/>
          <p:nvPr/>
        </p:nvSpPr>
        <p:spPr>
          <a:xfrm>
            <a:off x="5292753" y="3987061"/>
            <a:ext cx="2808383" cy="954107"/>
          </a:xfrm>
          <a:prstGeom prst="rect">
            <a:avLst/>
          </a:prstGeom>
          <a:solidFill>
            <a:schemeClr val="bg1"/>
          </a:solidFill>
        </p:spPr>
        <p:txBody>
          <a:bodyPr wrap="square" rtlCol="0">
            <a:spAutoFit/>
          </a:bodyPr>
          <a:lstStyle/>
          <a:p>
            <a:r>
              <a:rPr lang="tr-TR" sz="2800" dirty="0" smtClean="0"/>
              <a:t>yalıtkan +</a:t>
            </a:r>
          </a:p>
          <a:p>
            <a:r>
              <a:rPr lang="tr-TR" sz="2800" dirty="0" err="1" smtClean="0"/>
              <a:t>mikrogeometri</a:t>
            </a:r>
            <a:endParaRPr lang="tr-TR" sz="2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a:normAutofit/>
          </a:bodyPr>
          <a:lstStyle/>
          <a:p>
            <a:r>
              <a:rPr lang="tr-TR" sz="2800" b="1" dirty="0" smtClean="0">
                <a:solidFill>
                  <a:srgbClr val="FFC000"/>
                </a:solidFill>
                <a:latin typeface="+mn-lt"/>
                <a:ea typeface="+mn-ea"/>
                <a:cs typeface="+mn-cs"/>
              </a:rPr>
              <a:t>Işığın etkileşimi ve yansıtılması</a:t>
            </a:r>
            <a:endParaRPr lang="en-US" sz="2800" b="1" dirty="0">
              <a:solidFill>
                <a:srgbClr val="FFC000"/>
              </a:solidFill>
              <a:latin typeface="+mn-lt"/>
              <a:ea typeface="+mn-ea"/>
              <a:cs typeface="+mn-cs"/>
            </a:endParaRPr>
          </a:p>
        </p:txBody>
      </p:sp>
      <p:sp>
        <p:nvSpPr>
          <p:cNvPr id="413699" name="Rectangle 3"/>
          <p:cNvSpPr>
            <a:spLocks noGrp="1" noChangeArrowheads="1"/>
          </p:cNvSpPr>
          <p:nvPr>
            <p:ph type="body" idx="1"/>
          </p:nvPr>
        </p:nvSpPr>
        <p:spPr/>
        <p:txBody>
          <a:bodyPr/>
          <a:lstStyle/>
          <a:p>
            <a:r>
              <a:rPr lang="tr-TR" sz="2400" dirty="0" smtClean="0"/>
              <a:t>Bir ışık bir nesneye vurduğunda ne olur</a:t>
            </a:r>
            <a:r>
              <a:rPr lang="en-US" sz="2400" dirty="0" smtClean="0"/>
              <a:t>?</a:t>
            </a:r>
            <a:endParaRPr lang="en-US" sz="2400" dirty="0"/>
          </a:p>
          <a:p>
            <a:pPr lvl="1"/>
            <a:r>
              <a:rPr lang="tr-TR" sz="2400" dirty="0" smtClean="0"/>
              <a:t>Işığın bir kısmı emilir</a:t>
            </a:r>
            <a:endParaRPr lang="en-US" sz="2400" dirty="0"/>
          </a:p>
          <a:p>
            <a:pPr lvl="2"/>
            <a:r>
              <a:rPr lang="tr-TR" dirty="0" smtClean="0"/>
              <a:t>Enerjinin diğer biçimlerine dönüştürülür</a:t>
            </a:r>
            <a:r>
              <a:rPr lang="en-US" dirty="0" smtClean="0"/>
              <a:t> (</a:t>
            </a:r>
            <a:r>
              <a:rPr lang="tr-TR" dirty="0" smtClean="0"/>
              <a:t>örn.</a:t>
            </a:r>
            <a:r>
              <a:rPr lang="en-US" dirty="0" smtClean="0"/>
              <a:t> </a:t>
            </a:r>
            <a:r>
              <a:rPr lang="tr-TR" dirty="0" smtClean="0"/>
              <a:t>ısı</a:t>
            </a:r>
            <a:r>
              <a:rPr lang="en-US" dirty="0" smtClean="0"/>
              <a:t>)</a:t>
            </a:r>
            <a:endParaRPr lang="en-US" dirty="0"/>
          </a:p>
          <a:p>
            <a:pPr lvl="1"/>
            <a:r>
              <a:rPr lang="tr-TR" sz="2400" dirty="0" smtClean="0"/>
              <a:t>Bir kısmı nesnenin içerisinden iletilir</a:t>
            </a:r>
            <a:endParaRPr lang="en-US" sz="2400" dirty="0"/>
          </a:p>
          <a:p>
            <a:pPr lvl="2"/>
            <a:r>
              <a:rPr lang="tr-TR" dirty="0" smtClean="0"/>
              <a:t>Bükülür</a:t>
            </a:r>
            <a:r>
              <a:rPr lang="en-US" dirty="0" smtClean="0"/>
              <a:t> </a:t>
            </a:r>
            <a:r>
              <a:rPr lang="tr-TR" dirty="0" smtClean="0"/>
              <a:t>ve yansıtılır</a:t>
            </a:r>
            <a:endParaRPr lang="en-US" dirty="0" smtClean="0"/>
          </a:p>
          <a:p>
            <a:pPr lvl="1"/>
            <a:r>
              <a:rPr lang="tr-TR" sz="2400" dirty="0" smtClean="0"/>
              <a:t>Bir kısmı yansıtılır</a:t>
            </a:r>
            <a:endParaRPr lang="en-US" sz="2400" dirty="0" smtClean="0"/>
          </a:p>
          <a:p>
            <a:pPr lvl="2"/>
            <a:r>
              <a:rPr lang="tr-TR" dirty="0" smtClean="0"/>
              <a:t>Daha önce de görüldüğü gibi</a:t>
            </a:r>
            <a:r>
              <a:rPr lang="en-US" dirty="0" smtClean="0"/>
              <a:t>, </a:t>
            </a:r>
            <a:r>
              <a:rPr lang="tr-TR" dirty="0" smtClean="0"/>
              <a:t>bir kerede birçok yöne iletilebilir</a:t>
            </a:r>
            <a:endParaRPr lang="en-US" dirty="0"/>
          </a:p>
          <a:p>
            <a:pPr lvl="2">
              <a:buNone/>
            </a:pPr>
            <a:endParaRPr lang="en-US" sz="1600" dirty="0"/>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357158" y="428604"/>
            <a:ext cx="8501122" cy="5386090"/>
          </a:xfrm>
          <a:prstGeom prst="rect">
            <a:avLst/>
          </a:prstGeom>
          <a:noFill/>
        </p:spPr>
        <p:txBody>
          <a:bodyPr wrap="square" rtlCol="0">
            <a:spAutoFit/>
          </a:bodyPr>
          <a:lstStyle/>
          <a:p>
            <a:pPr algn="just"/>
            <a:r>
              <a:rPr lang="tr-TR" sz="2400" b="1" dirty="0" smtClean="0">
                <a:solidFill>
                  <a:srgbClr val="FFC000"/>
                </a:solidFill>
              </a:rPr>
              <a:t>Renklerin Temsil Edilmesi</a:t>
            </a:r>
          </a:p>
          <a:p>
            <a:pPr algn="just"/>
            <a:endParaRPr lang="tr-TR" sz="2000" dirty="0" smtClean="0"/>
          </a:p>
          <a:p>
            <a:pPr algn="just"/>
            <a:r>
              <a:rPr lang="tr-TR" sz="2000" dirty="0" smtClean="0"/>
              <a:t>Bir renk modeli</a:t>
            </a:r>
            <a:r>
              <a:rPr lang="en-US" sz="2000" dirty="0" smtClean="0"/>
              <a:t> (</a:t>
            </a:r>
            <a:r>
              <a:rPr lang="tr-TR" sz="2000" dirty="0" smtClean="0"/>
              <a:t>veya renk uzayı</a:t>
            </a:r>
            <a:r>
              <a:rPr lang="en-US" sz="2000" dirty="0" smtClean="0"/>
              <a:t>) </a:t>
            </a:r>
            <a:r>
              <a:rPr lang="tr-TR" sz="2000" dirty="0" smtClean="0"/>
              <a:t>renklerin temsil edilme yoludur ve birbirleri arasındaki ilişkidir</a:t>
            </a:r>
            <a:r>
              <a:rPr lang="en-US" sz="2000" dirty="0" smtClean="0"/>
              <a:t>. </a:t>
            </a:r>
            <a:endParaRPr lang="tr-TR" sz="2000" dirty="0" smtClean="0"/>
          </a:p>
          <a:p>
            <a:pPr algn="just"/>
            <a:endParaRPr lang="tr-TR" sz="2000" dirty="0" smtClean="0"/>
          </a:p>
          <a:p>
            <a:pPr algn="just"/>
            <a:r>
              <a:rPr lang="tr-TR" sz="2000" dirty="0" smtClean="0"/>
              <a:t>Farklı görüntü işleme sistemleri farklı sebeplerden farklı renk modellerini kullanır</a:t>
            </a:r>
            <a:r>
              <a:rPr lang="en-US" sz="2000" dirty="0" smtClean="0"/>
              <a:t>. </a:t>
            </a:r>
            <a:endParaRPr lang="tr-TR" sz="2000" dirty="0" smtClean="0"/>
          </a:p>
          <a:p>
            <a:pPr algn="just"/>
            <a:endParaRPr lang="tr-TR" sz="2000" dirty="0" smtClean="0"/>
          </a:p>
          <a:p>
            <a:pPr algn="just"/>
            <a:r>
              <a:rPr lang="tr-TR" sz="2000" dirty="0" smtClean="0"/>
              <a:t>Renkli resim yayınlama endüstrisi CMY renk modelini kullanır.</a:t>
            </a:r>
            <a:r>
              <a:rPr lang="en-US" sz="2000" dirty="0" smtClean="0"/>
              <a:t> </a:t>
            </a:r>
            <a:r>
              <a:rPr lang="tr-TR" sz="2000" dirty="0" smtClean="0"/>
              <a:t>Renkli</a:t>
            </a:r>
            <a:r>
              <a:rPr lang="en-US" sz="2000" dirty="0" smtClean="0"/>
              <a:t> CRT </a:t>
            </a:r>
            <a:r>
              <a:rPr lang="en-US" sz="2000" dirty="0" err="1" smtClean="0"/>
              <a:t>mon</a:t>
            </a:r>
            <a:r>
              <a:rPr lang="tr-TR" sz="2000" dirty="0" smtClean="0"/>
              <a:t>i</a:t>
            </a:r>
            <a:r>
              <a:rPr lang="en-US" sz="2000" dirty="0" smtClean="0"/>
              <a:t>t</a:t>
            </a:r>
            <a:r>
              <a:rPr lang="tr-TR" sz="2000" dirty="0" err="1" smtClean="0"/>
              <a:t>örleri</a:t>
            </a:r>
            <a:r>
              <a:rPr lang="tr-TR" sz="2000" dirty="0" smtClean="0"/>
              <a:t> ve</a:t>
            </a:r>
            <a:r>
              <a:rPr lang="en-US" sz="2000" dirty="0" smtClean="0"/>
              <a:t> </a:t>
            </a:r>
            <a:r>
              <a:rPr lang="tr-TR" sz="2000" dirty="0" smtClean="0"/>
              <a:t>çoğu bilgisayar grafik sistemleri RGB renk modelini kullanır.</a:t>
            </a:r>
            <a:r>
              <a:rPr lang="en-US" sz="2000" dirty="0" smtClean="0"/>
              <a:t> </a:t>
            </a:r>
            <a:endParaRPr lang="tr-TR" sz="2000" dirty="0" smtClean="0"/>
          </a:p>
          <a:p>
            <a:pPr algn="just"/>
            <a:endParaRPr lang="tr-TR" sz="2000" dirty="0" smtClean="0"/>
          </a:p>
          <a:p>
            <a:pPr algn="just"/>
            <a:r>
              <a:rPr lang="tr-TR" sz="2000" dirty="0" smtClean="0"/>
              <a:t>Renk tonu, renk yoğunluğu ve parlaklık ile çalışmak zorunda olan sistemler  </a:t>
            </a:r>
            <a:r>
              <a:rPr lang="en-US" sz="2000" dirty="0" smtClean="0"/>
              <a:t>HSI</a:t>
            </a:r>
            <a:r>
              <a:rPr lang="tr-TR" sz="2000" dirty="0" smtClean="0"/>
              <a:t> renk modelini kullanır.</a:t>
            </a:r>
          </a:p>
          <a:p>
            <a:pPr algn="just"/>
            <a:endParaRPr lang="tr-TR" sz="2000" dirty="0" smtClean="0"/>
          </a:p>
          <a:p>
            <a:pPr algn="just"/>
            <a:r>
              <a:rPr lang="tr-TR" sz="2000" dirty="0" smtClean="0"/>
              <a:t>İnsanların renkleri algılaması üç tip koninin yanıt fonksiyonu ile oluşur.</a:t>
            </a:r>
            <a:r>
              <a:rPr lang="en-US" sz="2000" dirty="0" smtClean="0"/>
              <a:t> </a:t>
            </a:r>
            <a:r>
              <a:rPr lang="tr-TR" sz="2000" dirty="0" smtClean="0"/>
              <a:t>Bunun için, renk sistemleri üç tane sayıya dayanır. Bu sayılar</a:t>
            </a:r>
            <a:r>
              <a:rPr lang="en-US" sz="2000" dirty="0" smtClean="0"/>
              <a:t> </a:t>
            </a:r>
            <a:r>
              <a:rPr lang="en-US" sz="2000" dirty="0" err="1" smtClean="0"/>
              <a:t>tristimulus</a:t>
            </a:r>
            <a:r>
              <a:rPr lang="en-US" sz="2000" dirty="0" smtClean="0"/>
              <a:t> </a:t>
            </a:r>
            <a:r>
              <a:rPr lang="tr-TR" sz="2000" dirty="0" smtClean="0"/>
              <a:t>değerleri olarak adlandırılır.</a:t>
            </a:r>
            <a:r>
              <a:rPr lang="en-US" sz="2000" dirty="0" smtClean="0"/>
              <a:t> </a:t>
            </a:r>
            <a:endParaRPr lang="en-US" sz="2000"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0" y="285728"/>
            <a:ext cx="8858280" cy="369332"/>
          </a:xfrm>
          <a:prstGeom prst="rect">
            <a:avLst/>
          </a:prstGeom>
          <a:noFill/>
        </p:spPr>
        <p:txBody>
          <a:bodyPr wrap="square" rtlCol="0">
            <a:spAutoFit/>
          </a:bodyPr>
          <a:lstStyle/>
          <a:p>
            <a:endParaRPr lang="en-US" dirty="0"/>
          </a:p>
        </p:txBody>
      </p:sp>
      <p:sp>
        <p:nvSpPr>
          <p:cNvPr id="5" name="4 Metin kutusu"/>
          <p:cNvSpPr txBox="1"/>
          <p:nvPr/>
        </p:nvSpPr>
        <p:spPr>
          <a:xfrm>
            <a:off x="357158" y="357166"/>
            <a:ext cx="8501122" cy="4801314"/>
          </a:xfrm>
          <a:prstGeom prst="rect">
            <a:avLst/>
          </a:prstGeom>
          <a:noFill/>
        </p:spPr>
        <p:txBody>
          <a:bodyPr wrap="square" rtlCol="0">
            <a:spAutoFit/>
          </a:bodyPr>
          <a:lstStyle/>
          <a:p>
            <a:r>
              <a:rPr lang="tr-TR" sz="2400" dirty="0" smtClean="0"/>
              <a:t>T</a:t>
            </a:r>
            <a:r>
              <a:rPr lang="en-US" sz="2400" dirty="0" err="1" smtClean="0"/>
              <a:t>ristimulus</a:t>
            </a:r>
            <a:r>
              <a:rPr lang="en-US" sz="2400" dirty="0" smtClean="0"/>
              <a:t> </a:t>
            </a:r>
            <a:r>
              <a:rPr lang="tr-TR" sz="2400" dirty="0" smtClean="0"/>
              <a:t>değerlerine dayanan pek çok renk uzayı vardır. </a:t>
            </a:r>
            <a:r>
              <a:rPr lang="en-US" sz="2400" dirty="0" smtClean="0"/>
              <a:t> YIQ </a:t>
            </a:r>
            <a:r>
              <a:rPr lang="tr-TR" sz="2400" dirty="0" smtClean="0"/>
              <a:t>renk uzayı geniş bantlı televizyonlarda kullanılır</a:t>
            </a:r>
            <a:r>
              <a:rPr lang="en-US" sz="2400" dirty="0" smtClean="0"/>
              <a:t>. XYZ </a:t>
            </a:r>
            <a:r>
              <a:rPr lang="tr-TR" sz="2400" dirty="0" smtClean="0"/>
              <a:t>uzayı fiziksel birincillerle alakalı değildir fakat renk standardı olarak kullanılır. Basit bir matris çarpımı kullanılarak </a:t>
            </a:r>
            <a:r>
              <a:rPr lang="tr-TR" sz="2400" dirty="0" err="1" smtClean="0"/>
              <a:t>XYZ’den</a:t>
            </a:r>
            <a:r>
              <a:rPr lang="tr-TR" sz="2400" dirty="0" smtClean="0"/>
              <a:t> diğer renk uzaylarına dönüşüm oldukça kolaydır. Diğer renk modelleri </a:t>
            </a:r>
            <a:r>
              <a:rPr lang="en-US" sz="2400" dirty="0" smtClean="0"/>
              <a:t>Lab, YUV, </a:t>
            </a:r>
            <a:r>
              <a:rPr lang="tr-TR" sz="2400" dirty="0" smtClean="0"/>
              <a:t>ve</a:t>
            </a:r>
            <a:r>
              <a:rPr lang="en-US" sz="2400" dirty="0" smtClean="0"/>
              <a:t> UVW</a:t>
            </a:r>
            <a:r>
              <a:rPr lang="tr-TR" sz="2400" dirty="0" smtClean="0"/>
              <a:t>’</a:t>
            </a:r>
            <a:r>
              <a:rPr lang="tr-TR" sz="2400" dirty="0" err="1" smtClean="0"/>
              <a:t>yi</a:t>
            </a:r>
            <a:r>
              <a:rPr lang="tr-TR" sz="2400" dirty="0" smtClean="0"/>
              <a:t> içerir</a:t>
            </a:r>
            <a:r>
              <a:rPr lang="en-US" sz="2400" dirty="0" smtClean="0"/>
              <a:t>.</a:t>
            </a:r>
            <a:endParaRPr lang="tr-TR" sz="2400" dirty="0" smtClean="0"/>
          </a:p>
          <a:p>
            <a:endParaRPr lang="tr-TR" sz="2400" dirty="0" smtClean="0"/>
          </a:p>
          <a:p>
            <a:r>
              <a:rPr lang="tr-TR" sz="2400" dirty="0" smtClean="0"/>
              <a:t>Renk uzayı tartışmalarının hepsi bütün renklerin normalleştirildiğini varsayar (</a:t>
            </a:r>
            <a:r>
              <a:rPr lang="en-US" sz="2400" dirty="0" smtClean="0"/>
              <a:t>0 </a:t>
            </a:r>
            <a:r>
              <a:rPr lang="tr-TR" sz="2400" dirty="0" smtClean="0"/>
              <a:t>ve</a:t>
            </a:r>
            <a:r>
              <a:rPr lang="en-US" sz="2400" dirty="0" smtClean="0"/>
              <a:t> 1.0</a:t>
            </a:r>
            <a:r>
              <a:rPr lang="tr-TR" sz="2400" dirty="0" smtClean="0"/>
              <a:t> arası değerler</a:t>
            </a:r>
            <a:r>
              <a:rPr lang="en-US" sz="2400" dirty="0" smtClean="0"/>
              <a:t>). </a:t>
            </a:r>
            <a:r>
              <a:rPr lang="tr-TR" sz="2400" dirty="0" smtClean="0"/>
              <a:t>Bu, renklerin maksimum değere bölünmesi ile kolayca elde edilebilir. Örneğin</a:t>
            </a:r>
            <a:r>
              <a:rPr lang="en-US" sz="2400" dirty="0" smtClean="0"/>
              <a:t>, 8-bit</a:t>
            </a:r>
            <a:r>
              <a:rPr lang="tr-TR" sz="2400" dirty="0" err="1" smtClean="0"/>
              <a:t>lik</a:t>
            </a:r>
            <a:r>
              <a:rPr lang="tr-TR" sz="2400" dirty="0" smtClean="0"/>
              <a:t> renk sistemi 255’e bölme ile normalleştirilir.</a:t>
            </a:r>
          </a:p>
          <a:p>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1214422"/>
            <a:ext cx="8572560" cy="4985980"/>
          </a:xfrm>
          <a:prstGeom prst="rect">
            <a:avLst/>
          </a:prstGeom>
          <a:noFill/>
        </p:spPr>
        <p:txBody>
          <a:bodyPr wrap="square" rtlCol="0">
            <a:spAutoFit/>
          </a:bodyPr>
          <a:lstStyle/>
          <a:p>
            <a:r>
              <a:rPr lang="tr-TR" sz="2000" dirty="0" smtClean="0"/>
              <a:t>Renkli görüntü bilgisini nasıl algıladığımız üç algısal değişkene ayrılır: </a:t>
            </a:r>
            <a:r>
              <a:rPr lang="tr-TR" sz="2000" dirty="0" smtClean="0">
                <a:solidFill>
                  <a:srgbClr val="FFC000"/>
                </a:solidFill>
              </a:rPr>
              <a:t>renk tonu (</a:t>
            </a:r>
            <a:r>
              <a:rPr lang="tr-TR" sz="2000" dirty="0" err="1" smtClean="0">
                <a:solidFill>
                  <a:srgbClr val="FFC000"/>
                </a:solidFill>
              </a:rPr>
              <a:t>hue</a:t>
            </a:r>
            <a:r>
              <a:rPr lang="tr-TR" sz="2000" dirty="0" smtClean="0">
                <a:solidFill>
                  <a:srgbClr val="FFC000"/>
                </a:solidFill>
              </a:rPr>
              <a:t>)</a:t>
            </a:r>
            <a:r>
              <a:rPr lang="en-US" sz="2000" dirty="0" smtClean="0">
                <a:solidFill>
                  <a:srgbClr val="FFC000"/>
                </a:solidFill>
              </a:rPr>
              <a:t>, </a:t>
            </a:r>
            <a:r>
              <a:rPr lang="tr-TR" sz="2000" dirty="0" smtClean="0">
                <a:solidFill>
                  <a:srgbClr val="FFC000"/>
                </a:solidFill>
              </a:rPr>
              <a:t>renk yoğunluğu (</a:t>
            </a:r>
            <a:r>
              <a:rPr lang="tr-TR" sz="2000" dirty="0" err="1" smtClean="0">
                <a:solidFill>
                  <a:srgbClr val="FFC000"/>
                </a:solidFill>
              </a:rPr>
              <a:t>saturation</a:t>
            </a:r>
            <a:r>
              <a:rPr lang="tr-TR" sz="2000" dirty="0" smtClean="0">
                <a:solidFill>
                  <a:srgbClr val="FFC000"/>
                </a:solidFill>
              </a:rPr>
              <a:t>), aydınlık (</a:t>
            </a:r>
            <a:r>
              <a:rPr lang="tr-TR" sz="2000" dirty="0" err="1" smtClean="0">
                <a:solidFill>
                  <a:srgbClr val="FFC000"/>
                </a:solidFill>
              </a:rPr>
              <a:t>lightness</a:t>
            </a:r>
            <a:r>
              <a:rPr lang="tr-TR" sz="2000" dirty="0" smtClean="0">
                <a:solidFill>
                  <a:srgbClr val="FFC000"/>
                </a:solidFill>
              </a:rPr>
              <a:t>)</a:t>
            </a:r>
            <a:r>
              <a:rPr lang="en-US" sz="2000" dirty="0" smtClean="0"/>
              <a:t>.</a:t>
            </a:r>
            <a:r>
              <a:rPr lang="en-US" sz="2000" u="sng" dirty="0" smtClean="0"/>
              <a:t> </a:t>
            </a:r>
            <a:endParaRPr lang="tr-TR" sz="2000" u="sng" dirty="0" smtClean="0"/>
          </a:p>
          <a:p>
            <a:endParaRPr lang="tr-TR" sz="2000" dirty="0" smtClean="0"/>
          </a:p>
          <a:p>
            <a:r>
              <a:rPr lang="tr-TR" sz="2000" dirty="0" smtClean="0"/>
              <a:t>Dünyadaki renkleri kullandığımızda renk tonu ile karşılaşırız.</a:t>
            </a:r>
            <a:r>
              <a:rPr lang="en-US" sz="2000" dirty="0" smtClean="0"/>
              <a:t> </a:t>
            </a:r>
            <a:endParaRPr lang="tr-TR" sz="2000" dirty="0" smtClean="0"/>
          </a:p>
          <a:p>
            <a:endParaRPr lang="tr-TR" sz="2000" dirty="0" smtClean="0"/>
          </a:p>
          <a:p>
            <a:r>
              <a:rPr lang="tr-TR" sz="2000" dirty="0" smtClean="0"/>
              <a:t>Renk tonu yeşil ve sarı gibi renkleri birbirinden ayırır.</a:t>
            </a:r>
            <a:r>
              <a:rPr lang="en-US" sz="2000" dirty="0" smtClean="0"/>
              <a:t> </a:t>
            </a:r>
            <a:endParaRPr lang="tr-TR" sz="2000" dirty="0" smtClean="0"/>
          </a:p>
          <a:p>
            <a:endParaRPr lang="tr-TR" sz="2000" i="1" dirty="0" smtClean="0"/>
          </a:p>
          <a:p>
            <a:r>
              <a:rPr lang="tr-TR" sz="2000" dirty="0" smtClean="0">
                <a:solidFill>
                  <a:srgbClr val="FFC000"/>
                </a:solidFill>
              </a:rPr>
              <a:t>Renk tonu</a:t>
            </a:r>
            <a:r>
              <a:rPr lang="tr-TR" sz="2000" dirty="0" smtClean="0"/>
              <a:t>, farklı dalga boyları ile meydana gelen, bir izleyici tarafından algılanan renk algısıdır.</a:t>
            </a:r>
            <a:r>
              <a:rPr lang="en-US" sz="2000" u="sng" dirty="0" smtClean="0"/>
              <a:t> </a:t>
            </a:r>
            <a:endParaRPr lang="tr-TR" sz="2000" u="sng" dirty="0" smtClean="0"/>
          </a:p>
          <a:p>
            <a:endParaRPr lang="tr-TR" sz="2000" dirty="0" smtClean="0"/>
          </a:p>
          <a:p>
            <a:r>
              <a:rPr lang="tr-TR" sz="2000" dirty="0" smtClean="0"/>
              <a:t>Dalga boyunun 430 ve 480 nanometre arası mavi, 500 ve 550 nanometre arası yeşil, 570 ve 600 nanometre arası sarı, 610 nanometre ve yukarısı kırmızı olarak algılanır.</a:t>
            </a:r>
            <a:r>
              <a:rPr lang="en-US" sz="2000" dirty="0" smtClean="0"/>
              <a:t> </a:t>
            </a:r>
            <a:endParaRPr lang="tr-TR" sz="2000" dirty="0" smtClean="0"/>
          </a:p>
          <a:p>
            <a:endParaRPr lang="tr-TR" sz="2000" dirty="0" smtClean="0"/>
          </a:p>
          <a:p>
            <a:r>
              <a:rPr lang="tr-TR" sz="2000" dirty="0" smtClean="0"/>
              <a:t>Siyah, gri ve beyaz renk olarak ele alınabilir fakat bunlar renk tonu değildir.</a:t>
            </a:r>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357166"/>
            <a:ext cx="8429684" cy="923330"/>
          </a:xfrm>
          <a:prstGeom prst="rect">
            <a:avLst/>
          </a:prstGeom>
          <a:noFill/>
        </p:spPr>
        <p:txBody>
          <a:bodyPr wrap="square" rtlCol="0">
            <a:spAutoFit/>
          </a:bodyPr>
          <a:lstStyle/>
          <a:p>
            <a:r>
              <a:rPr lang="en-US" dirty="0" smtClean="0"/>
              <a:t>RGB </a:t>
            </a:r>
            <a:r>
              <a:rPr lang="tr-TR" dirty="0" smtClean="0"/>
              <a:t>renk uzayı üç ana renkten oluşur</a:t>
            </a:r>
            <a:r>
              <a:rPr lang="en-US" dirty="0" smtClean="0"/>
              <a:t>: </a:t>
            </a:r>
            <a:r>
              <a:rPr lang="tr-TR" dirty="0" smtClean="0"/>
              <a:t>kırmızı, yeşil ve mavi</a:t>
            </a:r>
            <a:r>
              <a:rPr lang="en-US" dirty="0" smtClean="0"/>
              <a:t>. </a:t>
            </a:r>
            <a:r>
              <a:rPr lang="tr-TR" dirty="0" smtClean="0"/>
              <a:t>Diğer renkleri oluşturmak için bu renklerin tayfsal bileşenleri </a:t>
            </a:r>
            <a:r>
              <a:rPr lang="tr-TR" dirty="0" err="1" smtClean="0"/>
              <a:t>ard</a:t>
            </a:r>
            <a:r>
              <a:rPr lang="tr-TR" dirty="0" smtClean="0"/>
              <a:t> arda kombine edilir.</a:t>
            </a:r>
          </a:p>
          <a:p>
            <a:endParaRPr lang="en-US" dirty="0"/>
          </a:p>
        </p:txBody>
      </p:sp>
      <p:pic>
        <p:nvPicPr>
          <p:cNvPr id="4" name="Picture 6"/>
          <p:cNvPicPr>
            <a:picLocks noChangeAspect="1" noChangeArrowheads="1"/>
          </p:cNvPicPr>
          <p:nvPr/>
        </p:nvPicPr>
        <p:blipFill>
          <a:blip r:embed="rId2" cstate="print"/>
          <a:srcRect/>
          <a:stretch>
            <a:fillRect/>
          </a:stretch>
        </p:blipFill>
        <p:spPr bwMode="auto">
          <a:xfrm>
            <a:off x="5643570" y="1928802"/>
            <a:ext cx="2592388" cy="3424238"/>
          </a:xfrm>
          <a:prstGeom prst="rect">
            <a:avLst/>
          </a:prstGeom>
          <a:noFill/>
          <a:ln w="9525">
            <a:noFill/>
            <a:miter lim="800000"/>
            <a:headEnd/>
            <a:tailEnd/>
          </a:ln>
        </p:spPr>
      </p:pic>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30</a:t>
            </a:fld>
            <a:endParaRPr lang="en-US" dirty="0"/>
          </a:p>
        </p:txBody>
      </p:sp>
      <p:pic>
        <p:nvPicPr>
          <p:cNvPr id="7" name="Resim 6"/>
          <p:cNvPicPr/>
          <p:nvPr/>
        </p:nvPicPr>
        <p:blipFill>
          <a:blip r:embed="rId3" cstate="print"/>
          <a:srcRect/>
          <a:stretch>
            <a:fillRect/>
          </a:stretch>
        </p:blipFill>
        <p:spPr bwMode="auto">
          <a:xfrm>
            <a:off x="357158" y="1700808"/>
            <a:ext cx="4718898" cy="3652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9144000" cy="2215991"/>
          </a:xfrm>
          <a:prstGeom prst="rect">
            <a:avLst/>
          </a:prstGeom>
          <a:noFill/>
        </p:spPr>
        <p:txBody>
          <a:bodyPr wrap="square" rtlCol="0">
            <a:spAutoFit/>
          </a:bodyPr>
          <a:lstStyle/>
          <a:p>
            <a:r>
              <a:rPr lang="en-US" sz="2400" dirty="0" smtClean="0"/>
              <a:t>RGB model</a:t>
            </a:r>
            <a:r>
              <a:rPr lang="tr-TR" sz="2400" dirty="0" smtClean="0"/>
              <a:t>i her bir eksende köşelerde kırmızı, yeşil ve mavi olan 3-boyutlu küple temsil edilir</a:t>
            </a:r>
            <a:r>
              <a:rPr lang="en-US" sz="2400" dirty="0" smtClean="0"/>
              <a:t>. </a:t>
            </a:r>
            <a:r>
              <a:rPr lang="tr-TR" sz="2400" dirty="0" smtClean="0"/>
              <a:t>Siyah orijinde bulunur</a:t>
            </a:r>
            <a:r>
              <a:rPr lang="en-US" sz="2400" dirty="0" smtClean="0"/>
              <a:t>. </a:t>
            </a:r>
            <a:r>
              <a:rPr lang="tr-TR" sz="2400" dirty="0" smtClean="0"/>
              <a:t>Beyaz küpün sonunda çaprazda bulunur.</a:t>
            </a:r>
            <a:r>
              <a:rPr lang="en-US" sz="2400" dirty="0" smtClean="0"/>
              <a:t> </a:t>
            </a:r>
            <a:r>
              <a:rPr lang="tr-TR" sz="2400" dirty="0" smtClean="0"/>
              <a:t>Gri seviye siyahtan beyaza çizgiyi takip eder.</a:t>
            </a:r>
            <a:r>
              <a:rPr lang="en-US" sz="2400" dirty="0" smtClean="0"/>
              <a:t> </a:t>
            </a:r>
            <a:r>
              <a:rPr lang="tr-TR" sz="2400" dirty="0" smtClean="0"/>
              <a:t>Her bir renk kanalı 8-bitlik olan </a:t>
            </a:r>
            <a:r>
              <a:rPr lang="en-US" sz="2400" dirty="0" smtClean="0"/>
              <a:t>24-bit</a:t>
            </a:r>
            <a:r>
              <a:rPr lang="tr-TR" sz="2400" dirty="0" err="1" smtClean="0"/>
              <a:t>lik</a:t>
            </a:r>
            <a:r>
              <a:rPr lang="tr-TR" sz="2400" dirty="0" smtClean="0"/>
              <a:t> bir renk grafik sisteminde</a:t>
            </a:r>
            <a:r>
              <a:rPr lang="en-US" sz="2400" dirty="0" smtClean="0"/>
              <a:t>, </a:t>
            </a:r>
            <a:r>
              <a:rPr lang="tr-TR" sz="2400" dirty="0" smtClean="0"/>
              <a:t>kırmızı</a:t>
            </a:r>
            <a:r>
              <a:rPr lang="en-US" sz="2400" dirty="0" smtClean="0"/>
              <a:t> (255,0,0). </a:t>
            </a:r>
            <a:r>
              <a:rPr lang="tr-TR" sz="2400" dirty="0" smtClean="0"/>
              <a:t>Renk küpünde</a:t>
            </a:r>
            <a:r>
              <a:rPr lang="en-US" sz="2400" dirty="0" smtClean="0"/>
              <a:t>, </a:t>
            </a:r>
            <a:r>
              <a:rPr lang="tr-TR" sz="2400" dirty="0" smtClean="0"/>
              <a:t>bu</a:t>
            </a:r>
            <a:r>
              <a:rPr lang="en-US" sz="2400" dirty="0" smtClean="0"/>
              <a:t> (1,0,0)</a:t>
            </a:r>
            <a:r>
              <a:rPr lang="tr-TR" sz="2400" dirty="0" smtClean="0"/>
              <a:t>’</a:t>
            </a:r>
            <a:r>
              <a:rPr lang="tr-TR" sz="2400" dirty="0" err="1" smtClean="0"/>
              <a:t>dir</a:t>
            </a:r>
            <a:r>
              <a:rPr lang="en-US" sz="2400" dirty="0" smtClean="0"/>
              <a:t>.</a:t>
            </a:r>
            <a:endParaRPr lang="tr-TR" sz="2400" dirty="0" smtClean="0"/>
          </a:p>
          <a:p>
            <a:endParaRPr lang="en-US" dirty="0"/>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6"/>
          <p:cNvPicPr>
            <a:picLocks noChangeAspect="1" noChangeArrowheads="1"/>
          </p:cNvPicPr>
          <p:nvPr/>
        </p:nvPicPr>
        <p:blipFill>
          <a:blip r:embed="rId2" cstate="print"/>
          <a:srcRect/>
          <a:stretch>
            <a:fillRect/>
          </a:stretch>
        </p:blipFill>
        <p:spPr bwMode="auto">
          <a:xfrm>
            <a:off x="928662" y="2928934"/>
            <a:ext cx="6000792" cy="3475169"/>
          </a:xfrm>
          <a:prstGeom prst="rect">
            <a:avLst/>
          </a:prstGeom>
          <a:noFill/>
          <a:ln w="9525">
            <a:noFill/>
            <a:miter lim="800000"/>
            <a:headEnd/>
            <a:tailEnd/>
          </a:ln>
        </p:spPr>
      </p:pic>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0"/>
            <a:ext cx="8929718" cy="5847755"/>
          </a:xfrm>
          <a:prstGeom prst="rect">
            <a:avLst/>
          </a:prstGeom>
          <a:noFill/>
        </p:spPr>
        <p:txBody>
          <a:bodyPr wrap="square" rtlCol="0">
            <a:spAutoFit/>
          </a:bodyPr>
          <a:lstStyle/>
          <a:p>
            <a:pPr algn="just"/>
            <a:r>
              <a:rPr lang="en-US" sz="2200" dirty="0" smtClean="0"/>
              <a:t>RGB model</a:t>
            </a:r>
            <a:r>
              <a:rPr lang="tr-TR" sz="2200" dirty="0" smtClean="0"/>
              <a:t>i bilgisayar grafikleri sistemlerinin tasarımını basitleştirir fakat bütün uygulamalar için ideal değildir.</a:t>
            </a:r>
            <a:r>
              <a:rPr lang="en-US" sz="2200" dirty="0" smtClean="0"/>
              <a:t> </a:t>
            </a:r>
            <a:r>
              <a:rPr lang="tr-TR" sz="2200" dirty="0" smtClean="0"/>
              <a:t>Kırmızı, yeşil ve mavi renk bileşenleri yüksek oranda ilişkilidir. Bu, bazı görüntü işleme algoritmalarını gerçekleştirmeyi zorlaştırır. </a:t>
            </a:r>
            <a:r>
              <a:rPr lang="tr-TR" sz="2200" dirty="0" err="1" smtClean="0"/>
              <a:t>Histogram</a:t>
            </a:r>
            <a:r>
              <a:rPr lang="tr-TR" sz="2200" dirty="0" smtClean="0"/>
              <a:t> denkleştirme gibi çoğu işleme teknikleri</a:t>
            </a:r>
            <a:r>
              <a:rPr lang="en-US" sz="2200" dirty="0" smtClean="0"/>
              <a:t>, </a:t>
            </a:r>
            <a:r>
              <a:rPr lang="tr-TR" sz="2200" dirty="0" smtClean="0"/>
              <a:t>görüntünün sadece yoğunluk bileşeni üzerinde çalışır.</a:t>
            </a:r>
            <a:r>
              <a:rPr lang="en-US" sz="2200" dirty="0" smtClean="0"/>
              <a:t> </a:t>
            </a:r>
            <a:r>
              <a:rPr lang="tr-TR" sz="2200" dirty="0" smtClean="0"/>
              <a:t>Bu işlemleri HSI renk modelinde yapmak daha kolaydır.</a:t>
            </a:r>
          </a:p>
          <a:p>
            <a:pPr algn="just"/>
            <a:endParaRPr lang="tr-TR" sz="2200" dirty="0" smtClean="0"/>
          </a:p>
          <a:p>
            <a:r>
              <a:rPr lang="tr-TR" sz="2200" dirty="0" smtClean="0"/>
              <a:t>Çoğu zaman RGB görüntüleri gri seviyeli görüntülere dönüştürmek gerekir. Bir görüntüyü </a:t>
            </a:r>
            <a:r>
              <a:rPr lang="tr-TR" sz="2200" dirty="0" err="1" smtClean="0"/>
              <a:t>RGB’den</a:t>
            </a:r>
            <a:r>
              <a:rPr lang="tr-TR" sz="2200" dirty="0" smtClean="0"/>
              <a:t> gri seviyeye dönüştürmek için aşağıdaki eşitlik kullanılır:</a:t>
            </a:r>
          </a:p>
          <a:p>
            <a:endParaRPr lang="tr-TR" sz="2200" dirty="0" smtClean="0"/>
          </a:p>
          <a:p>
            <a:r>
              <a:rPr lang="tr-TR" sz="2200" dirty="0" smtClean="0"/>
              <a:t>Gri seviyeli yoğunluk</a:t>
            </a:r>
            <a:r>
              <a:rPr lang="en-US" sz="2200" dirty="0" smtClean="0"/>
              <a:t> = 0.299R + 0.587G + 0.114B</a:t>
            </a:r>
            <a:endParaRPr lang="tr-TR" sz="2200" dirty="0" smtClean="0"/>
          </a:p>
          <a:p>
            <a:endParaRPr lang="tr-TR" sz="2200" dirty="0" smtClean="0"/>
          </a:p>
          <a:p>
            <a:r>
              <a:rPr lang="tr-TR" sz="2200" dirty="0" smtClean="0"/>
              <a:t>Bu eşitlik parlaklık için </a:t>
            </a:r>
            <a:r>
              <a:rPr lang="en-US" sz="2200" dirty="0" smtClean="0"/>
              <a:t>NTSC</a:t>
            </a:r>
            <a:r>
              <a:rPr lang="tr-TR" sz="2200" dirty="0" smtClean="0"/>
              <a:t> standardından gelir.</a:t>
            </a:r>
          </a:p>
          <a:p>
            <a:r>
              <a:rPr lang="tr-TR" sz="2200" dirty="0" smtClean="0"/>
              <a:t>Diğer bir dönüştürme şekli aşağıdaki gibidir.</a:t>
            </a:r>
          </a:p>
          <a:p>
            <a:endParaRPr lang="tr-TR" sz="2200" dirty="0" smtClean="0"/>
          </a:p>
          <a:p>
            <a:r>
              <a:rPr lang="tr-TR" sz="2200" dirty="0" smtClean="0"/>
              <a:t>Gri seviyeli yoğunluk</a:t>
            </a:r>
            <a:r>
              <a:rPr lang="en-US" sz="2200" dirty="0" smtClean="0"/>
              <a:t> = 0.333R + 0.333G + 0.333B</a:t>
            </a: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142852"/>
            <a:ext cx="9144000" cy="3754874"/>
          </a:xfrm>
          <a:prstGeom prst="rect">
            <a:avLst/>
          </a:prstGeom>
          <a:noFill/>
        </p:spPr>
        <p:txBody>
          <a:bodyPr wrap="square" rtlCol="0">
            <a:spAutoFit/>
          </a:bodyPr>
          <a:lstStyle/>
          <a:p>
            <a:pPr algn="just"/>
            <a:r>
              <a:rPr lang="en-US" sz="2200" b="1" dirty="0" smtClean="0">
                <a:solidFill>
                  <a:srgbClr val="FFC000"/>
                </a:solidFill>
              </a:rPr>
              <a:t>CMY/CMYK</a:t>
            </a:r>
            <a:endParaRPr lang="tr-TR" sz="2200" b="1" dirty="0" smtClean="0">
              <a:solidFill>
                <a:srgbClr val="FFC000"/>
              </a:solidFill>
            </a:endParaRPr>
          </a:p>
          <a:p>
            <a:pPr algn="just"/>
            <a:endParaRPr lang="tr-TR" sz="2200" b="1" dirty="0" smtClean="0"/>
          </a:p>
          <a:p>
            <a:pPr algn="just"/>
            <a:r>
              <a:rPr lang="tr-TR" sz="2200" dirty="0" smtClean="0"/>
              <a:t>C</a:t>
            </a:r>
            <a:r>
              <a:rPr lang="en-US" sz="2200" dirty="0" smtClean="0"/>
              <a:t>MY </a:t>
            </a:r>
            <a:r>
              <a:rPr lang="tr-TR" sz="2200" dirty="0" smtClean="0"/>
              <a:t>renk uzayı cam göbeği (c</a:t>
            </a:r>
            <a:r>
              <a:rPr lang="en-US" sz="2200" dirty="0" err="1" smtClean="0"/>
              <a:t>yan</a:t>
            </a:r>
            <a:r>
              <a:rPr lang="tr-TR" sz="2200" dirty="0" smtClean="0"/>
              <a:t>)</a:t>
            </a:r>
            <a:r>
              <a:rPr lang="en-US" sz="2200" dirty="0" smtClean="0"/>
              <a:t>, </a:t>
            </a:r>
            <a:r>
              <a:rPr lang="tr-TR" sz="2200" dirty="0" smtClean="0"/>
              <a:t>mor pembe (</a:t>
            </a:r>
            <a:r>
              <a:rPr lang="en-US" sz="2200" dirty="0" smtClean="0"/>
              <a:t>magenta</a:t>
            </a:r>
            <a:r>
              <a:rPr lang="tr-TR" sz="2200" dirty="0" smtClean="0"/>
              <a:t>) ve</a:t>
            </a:r>
            <a:r>
              <a:rPr lang="en-US" sz="2200" dirty="0" smtClean="0"/>
              <a:t> </a:t>
            </a:r>
            <a:r>
              <a:rPr lang="tr-TR" sz="2200" dirty="0" smtClean="0"/>
              <a:t>sarı (</a:t>
            </a:r>
            <a:r>
              <a:rPr lang="tr-TR" sz="2200" dirty="0" err="1" smtClean="0"/>
              <a:t>yellow</a:t>
            </a:r>
            <a:r>
              <a:rPr lang="tr-TR" sz="2200" dirty="0" smtClean="0"/>
              <a:t>) renklerinden oluşur</a:t>
            </a:r>
            <a:r>
              <a:rPr lang="en-US" sz="2200" dirty="0" smtClean="0"/>
              <a:t>. </a:t>
            </a:r>
            <a:r>
              <a:rPr lang="tr-TR" sz="2200" dirty="0" smtClean="0"/>
              <a:t>Cam göbeği, mor pembe ve sarı sırası ile  kırmızı, yeşil ve mavinin tamamlayıcısı olduğu için RGB renk uzayının tamamlayıcısıdır. Cam göbeği, mor pembe ve sarı çıkarılan renkler olarak bilinir.</a:t>
            </a:r>
            <a:r>
              <a:rPr lang="en-US" sz="2200" dirty="0" smtClean="0"/>
              <a:t> </a:t>
            </a:r>
            <a:r>
              <a:rPr lang="tr-TR" sz="2200" dirty="0" smtClean="0"/>
              <a:t>Bu renkler istenilen rengi elde etmek için beyaz ışıktan çıkarılır.</a:t>
            </a:r>
            <a:r>
              <a:rPr lang="en-US" sz="2200" dirty="0" smtClean="0"/>
              <a:t> </a:t>
            </a:r>
            <a:r>
              <a:rPr lang="tr-TR" sz="2200" dirty="0" smtClean="0"/>
              <a:t>Cam göbeği kırmızıyı emer, mor pembe yeşili emer ve sarı maviyi emer.</a:t>
            </a:r>
            <a:r>
              <a:rPr lang="en-US" sz="2200" dirty="0" smtClean="0"/>
              <a:t> </a:t>
            </a:r>
            <a:r>
              <a:rPr lang="tr-TR" sz="2200" dirty="0" smtClean="0"/>
              <a:t>Sarıyı ve cam göbeğini arttırarak veya mor pembeyi azaltarak yeşili arttırabiliriz. </a:t>
            </a:r>
          </a:p>
          <a:p>
            <a:endParaRPr lang="en-US" dirty="0"/>
          </a:p>
        </p:txBody>
      </p:sp>
      <p:pic>
        <p:nvPicPr>
          <p:cNvPr id="3" name="Picture 5"/>
          <p:cNvPicPr>
            <a:picLocks noChangeAspect="1" noChangeArrowheads="1"/>
          </p:cNvPicPr>
          <p:nvPr/>
        </p:nvPicPr>
        <p:blipFill>
          <a:blip r:embed="rId2" cstate="print"/>
          <a:srcRect/>
          <a:stretch>
            <a:fillRect/>
          </a:stretch>
        </p:blipFill>
        <p:spPr bwMode="auto">
          <a:xfrm>
            <a:off x="154277" y="3789040"/>
            <a:ext cx="5857883" cy="2970213"/>
          </a:xfrm>
          <a:prstGeom prst="rect">
            <a:avLst/>
          </a:prstGeom>
          <a:noFill/>
          <a:ln w="9525">
            <a:noFill/>
            <a:miter lim="800000"/>
            <a:headEnd/>
            <a:tailEnd/>
          </a:ln>
        </p:spPr>
      </p:pic>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33</a:t>
            </a:fld>
            <a:endParaRPr lang="en-US" dirty="0"/>
          </a:p>
        </p:txBody>
      </p:sp>
      <p:pic>
        <p:nvPicPr>
          <p:cNvPr id="7" name="irc_mi" descr="http://www.arch.virginia.edu/arch569/content/lectures/lec-05/images/cmy-circles.jpg">
            <a:hlinkClick r:id="rId3"/>
          </p:cNvPr>
          <p:cNvPicPr/>
          <p:nvPr/>
        </p:nvPicPr>
        <p:blipFill>
          <a:blip r:embed="rId4" cstate="print"/>
          <a:srcRect/>
          <a:stretch>
            <a:fillRect/>
          </a:stretch>
        </p:blipFill>
        <p:spPr bwMode="auto">
          <a:xfrm>
            <a:off x="6156176" y="3931177"/>
            <a:ext cx="2592288" cy="26090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357166"/>
            <a:ext cx="8429684" cy="5355312"/>
          </a:xfrm>
          <a:prstGeom prst="rect">
            <a:avLst/>
          </a:prstGeom>
          <a:noFill/>
        </p:spPr>
        <p:txBody>
          <a:bodyPr wrap="square" rtlCol="0">
            <a:spAutoFit/>
          </a:bodyPr>
          <a:lstStyle/>
          <a:p>
            <a:r>
              <a:rPr lang="tr-TR" sz="2400" dirty="0" smtClean="0"/>
              <a:t>RGB ve CMY birbirinin tamamlayıcısı olduğu için</a:t>
            </a:r>
            <a:r>
              <a:rPr lang="en-US" sz="2400" dirty="0" smtClean="0"/>
              <a:t>, </a:t>
            </a:r>
            <a:r>
              <a:rPr lang="tr-TR" sz="2400" dirty="0" smtClean="0"/>
              <a:t>iki renk uzayı arasındaki dönüşüm kolaydır. </a:t>
            </a:r>
            <a:r>
              <a:rPr lang="en-US" sz="2400" dirty="0" smtClean="0"/>
              <a:t>RGB</a:t>
            </a:r>
            <a:r>
              <a:rPr lang="tr-TR" sz="2400" dirty="0" smtClean="0"/>
              <a:t>’den</a:t>
            </a:r>
            <a:r>
              <a:rPr lang="en-US" sz="2400" dirty="0" smtClean="0"/>
              <a:t> CMY</a:t>
            </a:r>
            <a:r>
              <a:rPr lang="tr-TR" sz="2400" dirty="0" smtClean="0"/>
              <a:t>’ye geçmek için</a:t>
            </a:r>
            <a:r>
              <a:rPr lang="en-US" sz="2400" dirty="0" smtClean="0"/>
              <a:t>, </a:t>
            </a:r>
            <a:r>
              <a:rPr lang="tr-TR" sz="2400" dirty="0" smtClean="0"/>
              <a:t>bileşenler beyazdan çıkarılır.</a:t>
            </a:r>
          </a:p>
          <a:p>
            <a:r>
              <a:rPr lang="en-US" sz="2400" dirty="0" smtClean="0"/>
              <a:t>C = 1.0 – R</a:t>
            </a:r>
            <a:endParaRPr lang="tr-TR" sz="2400" dirty="0" smtClean="0"/>
          </a:p>
          <a:p>
            <a:r>
              <a:rPr lang="en-US" sz="2400" dirty="0" smtClean="0"/>
              <a:t>M = 1.0 - G</a:t>
            </a:r>
            <a:endParaRPr lang="tr-TR" sz="2400" dirty="0" smtClean="0"/>
          </a:p>
          <a:p>
            <a:r>
              <a:rPr lang="en-US" sz="2400" dirty="0" smtClean="0"/>
              <a:t>Y = 1.0 – B</a:t>
            </a:r>
            <a:endParaRPr lang="tr-TR" sz="2400" dirty="0" smtClean="0"/>
          </a:p>
          <a:p>
            <a:r>
              <a:rPr lang="en-US" sz="2400" dirty="0" smtClean="0"/>
              <a:t>CMY</a:t>
            </a:r>
            <a:r>
              <a:rPr lang="tr-TR" sz="2400" dirty="0" smtClean="0"/>
              <a:t>’den</a:t>
            </a:r>
            <a:r>
              <a:rPr lang="en-US" sz="2400" dirty="0" smtClean="0"/>
              <a:t> RGB</a:t>
            </a:r>
            <a:r>
              <a:rPr lang="tr-TR" sz="2400" dirty="0" smtClean="0"/>
              <a:t>’ye</a:t>
            </a:r>
            <a:r>
              <a:rPr lang="en-US" sz="2400" dirty="0" smtClean="0"/>
              <a:t>:</a:t>
            </a:r>
            <a:endParaRPr lang="tr-TR" sz="2400" dirty="0" smtClean="0"/>
          </a:p>
          <a:p>
            <a:r>
              <a:rPr lang="en-US" sz="2400" dirty="0" smtClean="0"/>
              <a:t>R = 1.0 - C</a:t>
            </a:r>
            <a:endParaRPr lang="tr-TR" sz="2400" dirty="0" smtClean="0"/>
          </a:p>
          <a:p>
            <a:r>
              <a:rPr lang="en-US" sz="2400" dirty="0" smtClean="0"/>
              <a:t>G = 1.0 - M</a:t>
            </a:r>
            <a:endParaRPr lang="tr-TR" sz="2400" dirty="0" smtClean="0"/>
          </a:p>
          <a:p>
            <a:r>
              <a:rPr lang="en-US" sz="2400" dirty="0" smtClean="0"/>
              <a:t>B = 1.0 - Y</a:t>
            </a:r>
            <a:endParaRPr lang="tr-TR" sz="2400" dirty="0" smtClean="0"/>
          </a:p>
          <a:p>
            <a:endParaRPr lang="tr-TR" dirty="0" smtClean="0"/>
          </a:p>
          <a:p>
            <a:pPr algn="just"/>
            <a:r>
              <a:rPr lang="tr-TR" sz="2200" dirty="0" smtClean="0"/>
              <a:t>Diğer bir renk modeli</a:t>
            </a:r>
            <a:r>
              <a:rPr lang="en-US" sz="2200" dirty="0" smtClean="0"/>
              <a:t> CMYK</a:t>
            </a:r>
            <a:r>
              <a:rPr lang="tr-TR" sz="2200" dirty="0" smtClean="0"/>
              <a:t> olarak adlandırılır</a:t>
            </a:r>
            <a:r>
              <a:rPr lang="en-US" sz="2200" dirty="0" smtClean="0"/>
              <a:t>. </a:t>
            </a:r>
            <a:r>
              <a:rPr lang="tr-TR" sz="2200" dirty="0" smtClean="0"/>
              <a:t>Siyak</a:t>
            </a:r>
            <a:r>
              <a:rPr lang="en-US" sz="2200" dirty="0" smtClean="0"/>
              <a:t> (K) </a:t>
            </a:r>
            <a:r>
              <a:rPr lang="tr-TR" sz="2200" dirty="0" smtClean="0"/>
              <a:t>yazdırma işleminde eklenir çünkü bu, diğer üç rengin kombinasyonundan daha saf bir siyahtır.</a:t>
            </a:r>
            <a:r>
              <a:rPr lang="en-US" sz="2200" dirty="0" smtClean="0"/>
              <a:t> </a:t>
            </a:r>
            <a:r>
              <a:rPr lang="tr-TR" sz="2200" dirty="0" smtClean="0"/>
              <a:t>Saf siyah daha büyük bir zıtlık sağlar.</a:t>
            </a:r>
            <a:r>
              <a:rPr lang="en-US" sz="2200" dirty="0" smtClean="0"/>
              <a:t> </a:t>
            </a:r>
            <a:endParaRPr lang="tr-TR" sz="2200"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643998" cy="3416320"/>
          </a:xfrm>
          <a:prstGeom prst="rect">
            <a:avLst/>
          </a:prstGeom>
          <a:noFill/>
        </p:spPr>
        <p:txBody>
          <a:bodyPr wrap="square" rtlCol="0">
            <a:spAutoFit/>
          </a:bodyPr>
          <a:lstStyle/>
          <a:p>
            <a:pPr algn="just"/>
            <a:r>
              <a:rPr lang="en-US" sz="2200" dirty="0" smtClean="0"/>
              <a:t>CMY</a:t>
            </a:r>
            <a:r>
              <a:rPr lang="tr-TR" sz="2200" dirty="0" smtClean="0"/>
              <a:t>’den</a:t>
            </a:r>
            <a:r>
              <a:rPr lang="en-US" sz="2200" dirty="0" smtClean="0"/>
              <a:t>  CMYK</a:t>
            </a:r>
            <a:r>
              <a:rPr lang="tr-TR" sz="2200" dirty="0" smtClean="0"/>
              <a:t>’ya dönüşüm yapmak için</a:t>
            </a:r>
            <a:r>
              <a:rPr lang="en-US" sz="2200" dirty="0" smtClean="0"/>
              <a:t>:</a:t>
            </a:r>
            <a:endParaRPr lang="tr-TR" sz="2200" dirty="0" smtClean="0"/>
          </a:p>
          <a:p>
            <a:pPr algn="just"/>
            <a:endParaRPr lang="tr-TR" sz="2200" dirty="0" smtClean="0"/>
          </a:p>
          <a:p>
            <a:pPr algn="just"/>
            <a:r>
              <a:rPr lang="en-US" sz="2200" dirty="0" smtClean="0"/>
              <a:t>K = min(C, M, Y)</a:t>
            </a:r>
            <a:endParaRPr lang="tr-TR" sz="2200" dirty="0" smtClean="0"/>
          </a:p>
          <a:p>
            <a:pPr algn="just"/>
            <a:r>
              <a:rPr lang="en-US" sz="2200" dirty="0" smtClean="0"/>
              <a:t>C = C - K</a:t>
            </a:r>
            <a:endParaRPr lang="tr-TR" sz="2200" dirty="0" smtClean="0"/>
          </a:p>
          <a:p>
            <a:pPr algn="just"/>
            <a:r>
              <a:rPr lang="en-US" sz="2200" dirty="0" smtClean="0"/>
              <a:t>M = M - K</a:t>
            </a:r>
            <a:endParaRPr lang="tr-TR" sz="2200" dirty="0" smtClean="0"/>
          </a:p>
          <a:p>
            <a:pPr algn="just"/>
            <a:r>
              <a:rPr lang="en-US" sz="2200" dirty="0" smtClean="0"/>
              <a:t>Y = Y – K</a:t>
            </a:r>
            <a:endParaRPr lang="tr-TR" sz="2200" dirty="0" smtClean="0"/>
          </a:p>
          <a:p>
            <a:pPr algn="just"/>
            <a:endParaRPr lang="tr-TR" sz="2200" dirty="0" smtClean="0"/>
          </a:p>
          <a:p>
            <a:pPr algn="just"/>
            <a:r>
              <a:rPr lang="en-US" sz="2200" dirty="0" smtClean="0"/>
              <a:t>CMYK</a:t>
            </a:r>
            <a:r>
              <a:rPr lang="tr-TR" sz="2200" dirty="0" smtClean="0"/>
              <a:t>’dan</a:t>
            </a:r>
            <a:r>
              <a:rPr lang="en-US" sz="2200" dirty="0" smtClean="0"/>
              <a:t> CMY</a:t>
            </a:r>
            <a:r>
              <a:rPr lang="tr-TR" sz="2200" dirty="0" smtClean="0"/>
              <a:t>’ye dönüşüm için siyah bileşen</a:t>
            </a:r>
            <a:r>
              <a:rPr lang="en-US" sz="2200" dirty="0" smtClean="0"/>
              <a:t> C, M, </a:t>
            </a:r>
            <a:r>
              <a:rPr lang="tr-TR" sz="2200" dirty="0" smtClean="0"/>
              <a:t>ve</a:t>
            </a:r>
            <a:r>
              <a:rPr lang="en-US" sz="2200" dirty="0" smtClean="0"/>
              <a:t> Y</a:t>
            </a:r>
            <a:r>
              <a:rPr lang="tr-TR" sz="2200" dirty="0" smtClean="0"/>
              <a:t> bileşenlerine eklenir</a:t>
            </a:r>
            <a:r>
              <a:rPr lang="en-US" sz="2200" dirty="0" smtClean="0"/>
              <a:t>.</a:t>
            </a:r>
            <a:endParaRPr lang="tr-TR" sz="2200"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286808" cy="6124754"/>
          </a:xfrm>
          <a:prstGeom prst="rect">
            <a:avLst/>
          </a:prstGeom>
          <a:noFill/>
        </p:spPr>
        <p:txBody>
          <a:bodyPr wrap="square" rtlCol="0">
            <a:spAutoFit/>
          </a:bodyPr>
          <a:lstStyle/>
          <a:p>
            <a:pPr algn="just"/>
            <a:r>
              <a:rPr lang="en-US" sz="2200" b="1" dirty="0" smtClean="0">
                <a:solidFill>
                  <a:srgbClr val="FFC000"/>
                </a:solidFill>
              </a:rPr>
              <a:t>HS</a:t>
            </a:r>
            <a:r>
              <a:rPr lang="tr-TR" sz="2200" b="1" dirty="0" smtClean="0">
                <a:solidFill>
                  <a:srgbClr val="FFC000"/>
                </a:solidFill>
              </a:rPr>
              <a:t>I</a:t>
            </a:r>
          </a:p>
          <a:p>
            <a:pPr algn="just"/>
            <a:endParaRPr lang="tr-TR" sz="2200" b="1" dirty="0" smtClean="0">
              <a:solidFill>
                <a:srgbClr val="FFC000"/>
              </a:solidFill>
            </a:endParaRPr>
          </a:p>
          <a:p>
            <a:r>
              <a:rPr lang="tr-TR" sz="2200" dirty="0" smtClean="0"/>
              <a:t>Renk tonu, parlaklık ve renk yoğunluğu rengi tanımlamak için kullanılan üç özellik olduğundan, HSI gibi ilgili bir renk modeli olması mantıklı gözükür. HSI renk uzayı kullanılırken bir rengi oluşturmak için mavi ve yeşilin hangi oranlarda olduğunu bilmemize gerek yoktur. İstediğiniz rengi elde etmek için renk tonunu ayarlamanız yeterlidir. Kırmızının derinliğini pembeye dönüştürmek için parlaklığı ayarlamanız gerekir. Rengi daha koyu ve açık yapmak için yoğunluğu değiştirmeniz gerekir.</a:t>
            </a:r>
          </a:p>
          <a:p>
            <a:endParaRPr lang="tr-TR" sz="2200" dirty="0" smtClean="0"/>
          </a:p>
          <a:p>
            <a:r>
              <a:rPr lang="tr-TR" sz="2200" dirty="0" smtClean="0"/>
              <a:t>Çoğu uygulama HSI renk modelini kullanır. Makine görmesi farklı nesnelerin rengini tanımada HSI renk uzayını kullanır.</a:t>
            </a:r>
            <a:r>
              <a:rPr lang="en-US" sz="2200" dirty="0" smtClean="0"/>
              <a:t> </a:t>
            </a:r>
            <a:r>
              <a:rPr lang="tr-TR" sz="2200" dirty="0" err="1" smtClean="0"/>
              <a:t>Histogram</a:t>
            </a:r>
            <a:r>
              <a:rPr lang="tr-TR" sz="2200" dirty="0" smtClean="0"/>
              <a:t> işlemleri, yoğunluk dönüşümleri ve </a:t>
            </a:r>
            <a:r>
              <a:rPr lang="tr-TR" sz="2200" dirty="0" err="1" smtClean="0"/>
              <a:t>konvolusyon</a:t>
            </a:r>
            <a:r>
              <a:rPr lang="tr-TR" sz="2200" dirty="0" smtClean="0"/>
              <a:t> gibi görüntü işleme uygulamaları sadece görüntünün yoğunluğu üzerinde işlem yapar. Bu işlemleri HSI renk sisteminde gerçekleştirmek daha kolaydır.</a:t>
            </a:r>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428604"/>
            <a:ext cx="8215370" cy="4985980"/>
          </a:xfrm>
          <a:prstGeom prst="rect">
            <a:avLst/>
          </a:prstGeom>
          <a:noFill/>
        </p:spPr>
        <p:txBody>
          <a:bodyPr wrap="square" rtlCol="0">
            <a:spAutoFit/>
          </a:bodyPr>
          <a:lstStyle/>
          <a:p>
            <a:r>
              <a:rPr lang="en-US" sz="2000" dirty="0" smtClean="0"/>
              <a:t>HS</a:t>
            </a:r>
            <a:r>
              <a:rPr lang="tr-TR" sz="2000" dirty="0" smtClean="0"/>
              <a:t>I</a:t>
            </a:r>
            <a:r>
              <a:rPr lang="en-US" sz="2000" dirty="0" smtClean="0"/>
              <a:t> </a:t>
            </a:r>
            <a:r>
              <a:rPr lang="tr-TR" sz="2000" dirty="0" smtClean="0"/>
              <a:t> silindirik koordinatlarla modellenmiştir</a:t>
            </a:r>
            <a:r>
              <a:rPr lang="en-US" sz="2000" dirty="0" smtClean="0"/>
              <a:t>. </a:t>
            </a:r>
            <a:r>
              <a:rPr lang="tr-TR" sz="2000" dirty="0" smtClean="0"/>
              <a:t>Renk tonu </a:t>
            </a:r>
            <a:r>
              <a:rPr lang="en-US" sz="2000" dirty="0" smtClean="0"/>
              <a:t>(</a:t>
            </a:r>
            <a:r>
              <a:rPr lang="en-US" sz="2000" i="1" dirty="0" smtClean="0"/>
              <a:t>H</a:t>
            </a:r>
            <a:r>
              <a:rPr lang="en-US" sz="2000" dirty="0" smtClean="0"/>
              <a:t>)</a:t>
            </a:r>
            <a:r>
              <a:rPr lang="tr-TR" sz="2000" dirty="0" smtClean="0"/>
              <a:t> </a:t>
            </a:r>
            <a:r>
              <a:rPr lang="en-US" sz="2000" dirty="0" smtClean="0"/>
              <a:t>0</a:t>
            </a:r>
            <a:r>
              <a:rPr lang="en-US" sz="2000" baseline="30000" dirty="0" smtClean="0"/>
              <a:t>o</a:t>
            </a:r>
            <a:r>
              <a:rPr lang="en-US" sz="2000" dirty="0" smtClean="0"/>
              <a:t> </a:t>
            </a:r>
            <a:r>
              <a:rPr lang="tr-TR" sz="2000" dirty="0" smtClean="0"/>
              <a:t>‘den</a:t>
            </a:r>
            <a:r>
              <a:rPr lang="en-US" sz="2000" dirty="0" smtClean="0"/>
              <a:t> 360</a:t>
            </a:r>
            <a:r>
              <a:rPr lang="en-US" sz="2000" baseline="30000" dirty="0" smtClean="0"/>
              <a:t>o</a:t>
            </a:r>
            <a:r>
              <a:rPr lang="tr-TR" sz="2000" dirty="0" smtClean="0"/>
              <a:t>‘ye değişen açılardan</a:t>
            </a:r>
            <a:r>
              <a:rPr lang="en-US" sz="2000" dirty="0" smtClean="0"/>
              <a:t> </a:t>
            </a:r>
            <a:r>
              <a:rPr lang="tr-TR" sz="2000" dirty="0" smtClean="0"/>
              <a:t>0 açısı ile tanımlanır.</a:t>
            </a:r>
            <a:r>
              <a:rPr lang="en-US" sz="2000" dirty="0" smtClean="0"/>
              <a:t> </a:t>
            </a:r>
            <a:r>
              <a:rPr lang="tr-TR" sz="2000" dirty="0" smtClean="0"/>
              <a:t>Parlaklık</a:t>
            </a:r>
            <a:r>
              <a:rPr lang="en-US" sz="2000" dirty="0" smtClean="0"/>
              <a:t> (</a:t>
            </a:r>
            <a:r>
              <a:rPr lang="en-US" sz="2000" i="1" dirty="0" smtClean="0"/>
              <a:t>S</a:t>
            </a:r>
            <a:r>
              <a:rPr lang="en-US" sz="2000" dirty="0" smtClean="0"/>
              <a:t>) 0</a:t>
            </a:r>
            <a:r>
              <a:rPr lang="tr-TR" sz="2000" dirty="0" smtClean="0"/>
              <a:t>’dan</a:t>
            </a:r>
            <a:r>
              <a:rPr lang="en-US" sz="2000" dirty="0" smtClean="0"/>
              <a:t> 1</a:t>
            </a:r>
            <a:r>
              <a:rPr lang="tr-TR" sz="2000" dirty="0" smtClean="0"/>
              <a:t>’e değişen açılarla tanımlanır</a:t>
            </a:r>
            <a:r>
              <a:rPr lang="en-US" sz="2000" dirty="0" smtClean="0"/>
              <a:t>. </a:t>
            </a:r>
            <a:r>
              <a:rPr lang="tr-TR" sz="2000" dirty="0" smtClean="0"/>
              <a:t>Yoğunluk</a:t>
            </a:r>
            <a:r>
              <a:rPr lang="en-US" sz="2000" dirty="0" smtClean="0"/>
              <a:t> (</a:t>
            </a:r>
            <a:r>
              <a:rPr lang="en-US" sz="2000" i="1" dirty="0" smtClean="0"/>
              <a:t>I</a:t>
            </a:r>
            <a:r>
              <a:rPr lang="en-US" sz="2000" dirty="0" smtClean="0"/>
              <a:t>) </a:t>
            </a:r>
            <a:r>
              <a:rPr lang="tr-TR" sz="2000" dirty="0" smtClean="0"/>
              <a:t>0 siyah ve 1 beyaz olmak üzere </a:t>
            </a:r>
            <a:r>
              <a:rPr lang="tr-TR" sz="2000" i="1" dirty="0" smtClean="0"/>
              <a:t>z</a:t>
            </a:r>
            <a:r>
              <a:rPr lang="tr-TR" sz="2000" dirty="0" smtClean="0"/>
              <a:t> ekseni boyunca değişir</a:t>
            </a:r>
            <a:r>
              <a:rPr lang="en-US" sz="2000" dirty="0" smtClean="0"/>
              <a:t>.</a:t>
            </a:r>
            <a:endParaRPr lang="tr-TR" sz="2000" dirty="0" smtClean="0"/>
          </a:p>
          <a:p>
            <a:endParaRPr lang="tr-TR" sz="2000" dirty="0" smtClean="0"/>
          </a:p>
          <a:p>
            <a:r>
              <a:rPr lang="en-US" sz="2000" i="1" dirty="0" smtClean="0"/>
              <a:t>S</a:t>
            </a:r>
            <a:r>
              <a:rPr lang="en-US" sz="2000" dirty="0" smtClean="0"/>
              <a:t> = 0</a:t>
            </a:r>
            <a:r>
              <a:rPr lang="tr-TR" sz="2000" dirty="0" smtClean="0"/>
              <a:t> olduğunda</a:t>
            </a:r>
            <a:r>
              <a:rPr lang="en-US" sz="2000" dirty="0" smtClean="0"/>
              <a:t>, </a:t>
            </a:r>
            <a:r>
              <a:rPr lang="tr-TR" sz="2000" dirty="0" smtClean="0"/>
              <a:t>renk 1 yoğunluk seviyesindedir.</a:t>
            </a:r>
            <a:r>
              <a:rPr lang="en-US" sz="2000" dirty="0" smtClean="0"/>
              <a:t> </a:t>
            </a:r>
            <a:r>
              <a:rPr lang="en-US" sz="2000" i="1" dirty="0" smtClean="0"/>
              <a:t>S</a:t>
            </a:r>
            <a:r>
              <a:rPr lang="en-US" sz="2000" dirty="0" smtClean="0"/>
              <a:t> = 1</a:t>
            </a:r>
            <a:r>
              <a:rPr lang="tr-TR" sz="2000" dirty="0" smtClean="0"/>
              <a:t> olduğunda</a:t>
            </a:r>
            <a:r>
              <a:rPr lang="en-US" sz="2000" dirty="0" smtClean="0"/>
              <a:t>, </a:t>
            </a:r>
            <a:r>
              <a:rPr lang="tr-TR" sz="2000" dirty="0" smtClean="0"/>
              <a:t>renk koninin tepesindeki sınırdadır.</a:t>
            </a:r>
            <a:r>
              <a:rPr lang="en-US" sz="2000" dirty="0" smtClean="0"/>
              <a:t> </a:t>
            </a:r>
            <a:r>
              <a:rPr lang="tr-TR" sz="2000" dirty="0" smtClean="0"/>
              <a:t>Parlaklık daha yüksek olduğunda renk beyaz/gri/siyah ‘dan daha uzaktır </a:t>
            </a:r>
            <a:r>
              <a:rPr lang="en-US" sz="2000" dirty="0" smtClean="0"/>
              <a:t>(</a:t>
            </a:r>
            <a:r>
              <a:rPr lang="tr-TR" sz="2000" dirty="0" smtClean="0"/>
              <a:t>yoğunluğa bağlı olarak değişir</a:t>
            </a:r>
            <a:r>
              <a:rPr lang="en-US" sz="2000" dirty="0" smtClean="0"/>
              <a:t>).</a:t>
            </a:r>
            <a:endParaRPr lang="tr-TR" sz="2000" dirty="0" smtClean="0"/>
          </a:p>
          <a:p>
            <a:endParaRPr lang="tr-TR" sz="2000" dirty="0" smtClean="0"/>
          </a:p>
          <a:p>
            <a:r>
              <a:rPr lang="tr-TR" sz="2000" dirty="0" smtClean="0"/>
              <a:t>Renk tonunu ayarlamak rengi </a:t>
            </a:r>
            <a:r>
              <a:rPr lang="en-US" sz="2000" dirty="0" smtClean="0"/>
              <a:t>0</a:t>
            </a:r>
            <a:r>
              <a:rPr lang="en-US" sz="2000" baseline="30000" dirty="0" smtClean="0"/>
              <a:t>o </a:t>
            </a:r>
            <a:r>
              <a:rPr lang="tr-TR" sz="2000" dirty="0" smtClean="0"/>
              <a:t>’de olan kırmızıdan</a:t>
            </a:r>
            <a:r>
              <a:rPr lang="en-US" sz="2000" dirty="0" smtClean="0"/>
              <a:t>, 120</a:t>
            </a:r>
            <a:r>
              <a:rPr lang="en-US" sz="2000" baseline="30000" dirty="0" smtClean="0"/>
              <a:t>o</a:t>
            </a:r>
            <a:r>
              <a:rPr lang="tr-TR" sz="2000" dirty="0" smtClean="0"/>
              <a:t>‘de olan yeşile ve </a:t>
            </a:r>
            <a:r>
              <a:rPr lang="en-US" sz="2000" dirty="0" smtClean="0"/>
              <a:t> 240</a:t>
            </a:r>
            <a:r>
              <a:rPr lang="en-US" sz="2000" baseline="30000" dirty="0" smtClean="0"/>
              <a:t>o</a:t>
            </a:r>
            <a:r>
              <a:rPr lang="en-US" sz="2000" dirty="0" smtClean="0"/>
              <a:t> </a:t>
            </a:r>
            <a:r>
              <a:rPr lang="tr-TR" sz="2000" dirty="0" smtClean="0"/>
              <a:t>‘de olan maviye ve </a:t>
            </a:r>
            <a:r>
              <a:rPr lang="en-US" sz="2000" dirty="0" smtClean="0"/>
              <a:t> </a:t>
            </a:r>
            <a:r>
              <a:rPr lang="tr-TR" sz="2000" dirty="0" smtClean="0"/>
              <a:t>tekrar </a:t>
            </a:r>
            <a:r>
              <a:rPr lang="en-US" sz="2000" dirty="0" smtClean="0"/>
              <a:t>360</a:t>
            </a:r>
            <a:r>
              <a:rPr lang="en-US" sz="2000" baseline="30000" dirty="0" smtClean="0"/>
              <a:t>o</a:t>
            </a:r>
            <a:r>
              <a:rPr lang="tr-TR" sz="2000" dirty="0" smtClean="0"/>
              <a:t> ‘de olan kırmızıya değiştiririz.</a:t>
            </a:r>
            <a:r>
              <a:rPr lang="en-US" sz="2000" dirty="0" smtClean="0"/>
              <a:t> </a:t>
            </a:r>
            <a:r>
              <a:rPr lang="en-US" sz="2000" i="1" dirty="0" smtClean="0"/>
              <a:t>I</a:t>
            </a:r>
            <a:r>
              <a:rPr lang="en-US" sz="2000" dirty="0" smtClean="0"/>
              <a:t> = 0</a:t>
            </a:r>
            <a:r>
              <a:rPr lang="tr-TR" sz="2000" dirty="0" smtClean="0"/>
              <a:t> olduğunda</a:t>
            </a:r>
            <a:r>
              <a:rPr lang="en-US" sz="2000" dirty="0" smtClean="0"/>
              <a:t>, </a:t>
            </a:r>
            <a:r>
              <a:rPr lang="tr-TR" sz="2000" dirty="0" smtClean="0"/>
              <a:t>renk siyahtır ve</a:t>
            </a:r>
            <a:r>
              <a:rPr lang="en-US" sz="2000" dirty="0" smtClean="0"/>
              <a:t> </a:t>
            </a:r>
            <a:r>
              <a:rPr lang="tr-TR" sz="2000" dirty="0" smtClean="0"/>
              <a:t>böylece</a:t>
            </a:r>
            <a:r>
              <a:rPr lang="en-US" sz="2000" dirty="0" smtClean="0"/>
              <a:t> </a:t>
            </a:r>
            <a:r>
              <a:rPr lang="en-US" sz="2000" i="1" dirty="0" smtClean="0"/>
              <a:t>H</a:t>
            </a:r>
            <a:r>
              <a:rPr lang="en-US" sz="2000" dirty="0" smtClean="0"/>
              <a:t> </a:t>
            </a:r>
            <a:r>
              <a:rPr lang="tr-TR" sz="2000" dirty="0" smtClean="0"/>
              <a:t> tanımsızdır</a:t>
            </a:r>
            <a:r>
              <a:rPr lang="en-US" sz="2000" dirty="0" smtClean="0"/>
              <a:t>. </a:t>
            </a:r>
            <a:r>
              <a:rPr lang="tr-TR" sz="2000" dirty="0" smtClean="0"/>
              <a:t>    </a:t>
            </a:r>
            <a:r>
              <a:rPr lang="en-US" sz="2000" i="1" dirty="0" smtClean="0"/>
              <a:t>S</a:t>
            </a:r>
            <a:r>
              <a:rPr lang="en-US" sz="2000" dirty="0" smtClean="0"/>
              <a:t> = 0</a:t>
            </a:r>
            <a:r>
              <a:rPr lang="tr-TR" sz="2000" dirty="0" smtClean="0"/>
              <a:t> olduğunda </a:t>
            </a:r>
            <a:r>
              <a:rPr lang="en-US" sz="2000" dirty="0" smtClean="0"/>
              <a:t>, </a:t>
            </a:r>
            <a:r>
              <a:rPr lang="tr-TR" sz="2000" dirty="0" smtClean="0"/>
              <a:t>renk gri seviyelidir</a:t>
            </a:r>
            <a:r>
              <a:rPr lang="en-US" sz="2000" dirty="0" smtClean="0"/>
              <a:t>. </a:t>
            </a:r>
            <a:r>
              <a:rPr lang="en-US" sz="2000" i="1" dirty="0" smtClean="0"/>
              <a:t>H</a:t>
            </a:r>
            <a:r>
              <a:rPr lang="en-US" sz="2000" dirty="0" smtClean="0"/>
              <a:t> </a:t>
            </a:r>
            <a:r>
              <a:rPr lang="tr-TR" sz="2000" dirty="0" smtClean="0"/>
              <a:t>bu durumda yine tanımsızdır.</a:t>
            </a:r>
          </a:p>
          <a:p>
            <a:r>
              <a:rPr lang="tr-TR" sz="2000" i="1" dirty="0" err="1" smtClean="0"/>
              <a:t>I</a:t>
            </a:r>
            <a:r>
              <a:rPr lang="tr-TR" sz="2000" dirty="0" err="1" smtClean="0"/>
              <a:t>’nın</a:t>
            </a:r>
            <a:r>
              <a:rPr lang="tr-TR" sz="2000" dirty="0" smtClean="0"/>
              <a:t> değiştirilmesi ile</a:t>
            </a:r>
            <a:r>
              <a:rPr lang="en-US" sz="2000" dirty="0" smtClean="0"/>
              <a:t>, </a:t>
            </a:r>
            <a:r>
              <a:rPr lang="tr-TR" sz="2000" dirty="0" smtClean="0"/>
              <a:t>bir renk açık veya koyu yapılabilir.</a:t>
            </a:r>
            <a:r>
              <a:rPr lang="en-US" sz="2000" dirty="0" smtClean="0"/>
              <a:t> </a:t>
            </a:r>
            <a:r>
              <a:rPr lang="en-US" sz="2000" i="1" dirty="0" smtClean="0"/>
              <a:t>S</a:t>
            </a:r>
            <a:r>
              <a:rPr lang="en-US" sz="2000" dirty="0" smtClean="0"/>
              <a:t> = 1 </a:t>
            </a:r>
            <a:r>
              <a:rPr lang="tr-TR" sz="2000" dirty="0" smtClean="0"/>
              <a:t>iken </a:t>
            </a:r>
            <a:r>
              <a:rPr lang="en-US" sz="2000" i="1" dirty="0" smtClean="0"/>
              <a:t>I</a:t>
            </a:r>
            <a:r>
              <a:rPr lang="tr-TR" sz="2000" dirty="0" smtClean="0"/>
              <a:t>’</a:t>
            </a:r>
            <a:r>
              <a:rPr lang="tr-TR" sz="2000" dirty="0" err="1" smtClean="0"/>
              <a:t>nın</a:t>
            </a:r>
            <a:r>
              <a:rPr lang="tr-TR" sz="2000" dirty="0" smtClean="0"/>
              <a:t> değiştirilmesi ile</a:t>
            </a:r>
            <a:r>
              <a:rPr lang="en-US" sz="2000" dirty="0" smtClean="0"/>
              <a:t>, </a:t>
            </a:r>
            <a:r>
              <a:rPr lang="tr-TR" sz="2000" dirty="0" smtClean="0"/>
              <a:t>rengin gölgeleri oluşturulur</a:t>
            </a:r>
            <a:r>
              <a:rPr lang="en-US" sz="2000" dirty="0" smtClean="0"/>
              <a:t>.</a:t>
            </a:r>
            <a:endParaRPr lang="tr-TR" sz="2000"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2214578" y="142852"/>
          <a:ext cx="4214810" cy="6443790"/>
        </p:xfrm>
        <a:graphic>
          <a:graphicData uri="http://schemas.openxmlformats.org/presentationml/2006/ole">
            <mc:AlternateContent xmlns:mc="http://schemas.openxmlformats.org/markup-compatibility/2006">
              <mc:Choice xmlns:v="urn:schemas-microsoft-com:vml" Requires="v">
                <p:oleObj spid="_x0000_s53292" name="Picture" r:id="rId3" imgW="2505456" imgH="3915156" progId="Word.Picture.8">
                  <p:embed/>
                </p:oleObj>
              </mc:Choice>
              <mc:Fallback>
                <p:oleObj name="Picture" r:id="rId3" imgW="2505456" imgH="3915156" progId="Word.Picture.8">
                  <p:embed/>
                  <p:pic>
                    <p:nvPicPr>
                      <p:cNvPr id="0" name="Picture 1" descr="Parşöm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78" y="142852"/>
                        <a:ext cx="4214810" cy="6443790"/>
                      </a:xfrm>
                      <a:prstGeom prst="rect">
                        <a:avLst/>
                      </a:prstGeom>
                      <a:blipFill dpi="0" rotWithShape="0">
                        <a:blip r:embed="rId5"/>
                        <a:srcRect/>
                        <a:tile tx="0" ty="0" sx="100000" sy="100000" flip="none" algn="tl"/>
                      </a:blipFill>
                    </p:spPr>
                  </p:pic>
                </p:oleObj>
              </mc:Fallback>
            </mc:AlternateContent>
          </a:graphicData>
        </a:graphic>
      </p:graphicFrame>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8916223" cy="129266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tr-T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Aşağıdaki formüller </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RGB</a:t>
            </a:r>
            <a:r>
              <a:rPr kumimoji="0" lang="tr-T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uzayından </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HSI</a:t>
            </a:r>
            <a:r>
              <a:rPr kumimoji="0" lang="tr-T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uzayına nasıl dönüşüm yapılacağını </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gösterir</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tr-T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8609" name="Object 1"/>
          <p:cNvGraphicFramePr>
            <a:graphicFrameLocks noChangeAspect="1"/>
          </p:cNvGraphicFramePr>
          <p:nvPr/>
        </p:nvGraphicFramePr>
        <p:xfrm>
          <a:off x="2714612" y="1348914"/>
          <a:ext cx="4429124" cy="2865904"/>
        </p:xfrm>
        <a:graphic>
          <a:graphicData uri="http://schemas.openxmlformats.org/presentationml/2006/ole">
            <mc:AlternateContent xmlns:mc="http://schemas.openxmlformats.org/markup-compatibility/2006">
              <mc:Choice xmlns:v="urn:schemas-microsoft-com:vml" Requires="v">
                <p:oleObj spid="_x0000_s68652" name="Equation" r:id="rId3" imgW="2108200" imgH="1358900" progId="Equation.3">
                  <p:embed/>
                </p:oleObj>
              </mc:Choice>
              <mc:Fallback>
                <p:oleObj name="Equation" r:id="rId3" imgW="2108200" imgH="1358900" progId="Equation.3">
                  <p:embed/>
                  <p:pic>
                    <p:nvPicPr>
                      <p:cNvPr id="0" name="Picture 1" descr="Parşöm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12" y="1348914"/>
                        <a:ext cx="4429124" cy="2865904"/>
                      </a:xfrm>
                      <a:prstGeom prst="rect">
                        <a:avLst/>
                      </a:prstGeom>
                      <a:blipFill dpi="0" rotWithShape="0">
                        <a:blip r:embed="rId5"/>
                        <a:srcRect/>
                        <a:tile tx="0" ty="0" sx="100000" sy="100000" flip="none" algn="tl"/>
                      </a:blipFill>
                    </p:spPr>
                  </p:pic>
                </p:oleObj>
              </mc:Fallback>
            </mc:AlternateContent>
          </a:graphicData>
        </a:graphic>
      </p:graphicFrame>
      <p:sp>
        <p:nvSpPr>
          <p:cNvPr id="68611" name="Rectangle 3"/>
          <p:cNvSpPr>
            <a:spLocks noChangeArrowheads="1"/>
          </p:cNvSpPr>
          <p:nvPr/>
        </p:nvSpPr>
        <p:spPr bwMode="auto">
          <a:xfrm>
            <a:off x="214282" y="5072074"/>
            <a:ext cx="454816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tr-TR" sz="2000" dirty="0" smtClean="0">
                <a:latin typeface="Arial" pitchFamily="34" charset="0"/>
                <a:ea typeface="Times New Roman" pitchFamily="18" charset="0"/>
                <a:cs typeface="Arial" pitchFamily="34" charset="0"/>
              </a:rPr>
              <a:t>B, </a:t>
            </a:r>
            <a:r>
              <a:rPr lang="tr-TR" sz="2000" dirty="0" err="1" smtClean="0">
                <a:latin typeface="Arial" pitchFamily="34" charset="0"/>
                <a:ea typeface="Times New Roman" pitchFamily="18" charset="0"/>
                <a:cs typeface="Arial" pitchFamily="34" charset="0"/>
              </a:rPr>
              <a:t>G’den</a:t>
            </a:r>
            <a:r>
              <a:rPr lang="tr-TR" sz="2000" dirty="0" smtClean="0">
                <a:latin typeface="Arial" pitchFamily="34" charset="0"/>
                <a:ea typeface="Times New Roman" pitchFamily="18" charset="0"/>
                <a:cs typeface="Arial" pitchFamily="34" charset="0"/>
              </a:rPr>
              <a:t> büyük ise</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H = 360</a:t>
            </a:r>
            <a:r>
              <a:rPr kumimoji="0" lang="en-US" sz="2000" b="0" i="1" u="none" strike="noStrike" cap="none" normalizeH="0" baseline="30000" dirty="0" smtClean="0">
                <a:ln>
                  <a:noFill/>
                </a:ln>
                <a:solidFill>
                  <a:schemeClr val="tx1"/>
                </a:solidFill>
                <a:effectLst/>
                <a:latin typeface="Arial" pitchFamily="34" charset="0"/>
                <a:ea typeface="Times New Roman" pitchFamily="18" charset="0"/>
                <a:cs typeface="Arial" pitchFamily="34" charset="0"/>
              </a:rPr>
              <a:t>0</a:t>
            </a:r>
            <a:r>
              <a:rPr kumimoji="0" lang="en-US" sz="2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a:t>
            </a:r>
            <a:r>
              <a:rPr lang="tr-TR" sz="2000" i="1" dirty="0" smtClean="0">
                <a:latin typeface="Arial" pitchFamily="34" charset="0"/>
                <a:ea typeface="Times New Roman" pitchFamily="18" charset="0"/>
                <a:cs typeface="Arial" pitchFamily="34" charset="0"/>
              </a:rPr>
              <a:t>H olur.</a:t>
            </a:r>
            <a:r>
              <a:rPr kumimoji="0" lang="en-US"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285728"/>
            <a:ext cx="8572560" cy="5478423"/>
          </a:xfrm>
          <a:prstGeom prst="rect">
            <a:avLst/>
          </a:prstGeom>
          <a:noFill/>
        </p:spPr>
        <p:txBody>
          <a:bodyPr wrap="square" rtlCol="0">
            <a:spAutoFit/>
          </a:bodyPr>
          <a:lstStyle/>
          <a:p>
            <a:pPr algn="just"/>
            <a:r>
              <a:rPr lang="tr-TR" sz="2200" i="1" dirty="0" smtClean="0">
                <a:solidFill>
                  <a:srgbClr val="FFC000"/>
                </a:solidFill>
              </a:rPr>
              <a:t>Renk yoğunluğu </a:t>
            </a:r>
            <a:r>
              <a:rPr lang="tr-TR" sz="2200" dirty="0" smtClean="0"/>
              <a:t>rengin beyaz ışık ile seyreltilmişlik derecesidir.</a:t>
            </a:r>
            <a:r>
              <a:rPr lang="en-US" sz="2200" dirty="0" smtClean="0"/>
              <a:t> </a:t>
            </a:r>
            <a:r>
              <a:rPr lang="tr-TR" sz="2200" dirty="0" smtClean="0"/>
              <a:t>Saf renk tonuna eklenmiş nötr renk miktarı arttıkça renk yoğunluğu azalır. Renk yoğunluğu genellikle saf renk olarak düşünülür.</a:t>
            </a:r>
            <a:r>
              <a:rPr lang="en-US" sz="2200" dirty="0" smtClean="0"/>
              <a:t> </a:t>
            </a:r>
            <a:r>
              <a:rPr lang="tr-TR" sz="2200" dirty="0" smtClean="0"/>
              <a:t>Yoğunluğu olmayan renkler rengi atmış ve solmuş gözükür, yoğunluklu renkler ise koyu ve parlaktır.</a:t>
            </a:r>
            <a:r>
              <a:rPr lang="en-US" sz="2200" dirty="0" smtClean="0"/>
              <a:t> </a:t>
            </a:r>
            <a:r>
              <a:rPr lang="tr-TR" sz="2200" dirty="0" smtClean="0"/>
              <a:t>Kırmızı yüksek derecede yoğun iken pembe yoğun değildir.</a:t>
            </a:r>
            <a:r>
              <a:rPr lang="en-US" sz="2200" dirty="0" smtClean="0"/>
              <a:t> </a:t>
            </a:r>
            <a:r>
              <a:rPr lang="tr-TR" sz="2200" dirty="0" smtClean="0"/>
              <a:t>Saf bir renk %100 yoğundur ve beyaz ışık içermez.  Beyaz ışık ve saf renk karışımı %0 ve %100 yoğunluk arasında dağılım gösterir.</a:t>
            </a:r>
          </a:p>
          <a:p>
            <a:endParaRPr lang="en-US" sz="2400" dirty="0" smtClean="0"/>
          </a:p>
          <a:p>
            <a:r>
              <a:rPr lang="tr-TR" sz="2200" i="1" dirty="0" smtClean="0">
                <a:solidFill>
                  <a:srgbClr val="FFC000"/>
                </a:solidFill>
              </a:rPr>
              <a:t>Aydınlık (ışıklılık)</a:t>
            </a:r>
            <a:r>
              <a:rPr lang="tr-TR" sz="2200" dirty="0" smtClean="0"/>
              <a:t> yansıyan nesnelerin yoğunluğunun algılanmasıdır. Beyazdan gri ve siyaha doğru geçen renklerin tamamı ile ilgilidir;</a:t>
            </a:r>
            <a:r>
              <a:rPr lang="en-US" sz="2200" dirty="0" smtClean="0"/>
              <a:t> </a:t>
            </a:r>
            <a:r>
              <a:rPr lang="tr-TR" sz="2200" dirty="0" smtClean="0"/>
              <a:t>grilik seviyesi olarak da düşünülebilir.</a:t>
            </a:r>
            <a:r>
              <a:rPr lang="en-US" sz="2200" dirty="0" smtClean="0"/>
              <a:t> </a:t>
            </a:r>
            <a:r>
              <a:rPr lang="tr-TR" sz="2200" dirty="0" smtClean="0"/>
              <a:t>Benzer bir terim olan parlaklık CRT gibi kendisi aydınlık olan nesnelerin algılanan yoğunluğudur. Parlaklık algılanan nicelik, aydınlık ise ölçülebilen niceliktir ve aralarındaki bağıntı logaritmik olarak değişir.</a:t>
            </a:r>
            <a:endParaRPr lang="en-US" sz="2200"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3"/>
          <p:cNvPicPr>
            <a:picLocks noChangeAspect="1" noChangeArrowheads="1"/>
          </p:cNvPicPr>
          <p:nvPr/>
        </p:nvPicPr>
        <p:blipFill>
          <a:blip r:embed="rId2" cstate="print"/>
          <a:srcRect l="21435" t="42187" r="19970" b="13867"/>
          <a:stretch>
            <a:fillRect/>
          </a:stretch>
        </p:blipFill>
        <p:spPr bwMode="auto">
          <a:xfrm>
            <a:off x="285720" y="642918"/>
            <a:ext cx="8604343" cy="5214974"/>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l="21240" t="30273" r="17969" b="31641"/>
          <a:stretch>
            <a:fillRect/>
          </a:stretch>
        </p:blipFill>
        <p:spPr bwMode="auto">
          <a:xfrm>
            <a:off x="357158" y="357166"/>
            <a:ext cx="8513944" cy="4929222"/>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357166"/>
            <a:ext cx="8643998" cy="5632311"/>
          </a:xfrm>
          <a:prstGeom prst="rect">
            <a:avLst/>
          </a:prstGeom>
          <a:noFill/>
        </p:spPr>
        <p:txBody>
          <a:bodyPr wrap="square" rtlCol="0">
            <a:spAutoFit/>
          </a:bodyPr>
          <a:lstStyle/>
          <a:p>
            <a:r>
              <a:rPr lang="en-US" b="1" dirty="0" err="1" smtClean="0">
                <a:solidFill>
                  <a:srgbClr val="FFC000"/>
                </a:solidFill>
              </a:rPr>
              <a:t>YC</a:t>
            </a:r>
            <a:r>
              <a:rPr lang="en-US" b="1" baseline="-25000" dirty="0" err="1" smtClean="0">
                <a:solidFill>
                  <a:srgbClr val="FFC000"/>
                </a:solidFill>
              </a:rPr>
              <a:t>b</a:t>
            </a:r>
            <a:r>
              <a:rPr lang="en-US" b="1" dirty="0" err="1" smtClean="0">
                <a:solidFill>
                  <a:srgbClr val="FFC000"/>
                </a:solidFill>
              </a:rPr>
              <a:t>C</a:t>
            </a:r>
            <a:r>
              <a:rPr lang="en-US" b="1" baseline="-25000" dirty="0" err="1" smtClean="0">
                <a:solidFill>
                  <a:srgbClr val="FFC000"/>
                </a:solidFill>
              </a:rPr>
              <a:t>r</a:t>
            </a:r>
            <a:endParaRPr lang="tr-TR" b="1" baseline="-25000" dirty="0" smtClean="0">
              <a:solidFill>
                <a:srgbClr val="FFC000"/>
              </a:solidFill>
            </a:endParaRPr>
          </a:p>
          <a:p>
            <a:endParaRPr lang="tr-TR" dirty="0" smtClean="0"/>
          </a:p>
          <a:p>
            <a:r>
              <a:rPr lang="en-US" i="1" dirty="0" err="1" smtClean="0"/>
              <a:t>YC</a:t>
            </a:r>
            <a:r>
              <a:rPr lang="en-US" i="1" baseline="-25000" dirty="0" err="1" smtClean="0"/>
              <a:t>b</a:t>
            </a:r>
            <a:r>
              <a:rPr lang="en-US" i="1" dirty="0" err="1" smtClean="0"/>
              <a:t>C</a:t>
            </a:r>
            <a:r>
              <a:rPr lang="en-US" i="1" baseline="-25000" dirty="0" err="1" smtClean="0"/>
              <a:t>r</a:t>
            </a:r>
            <a:r>
              <a:rPr lang="en-US" dirty="0" smtClean="0"/>
              <a:t> </a:t>
            </a:r>
            <a:r>
              <a:rPr lang="tr-TR" dirty="0" smtClean="0"/>
              <a:t>renk bilgisinden parlaklığı ayıran diğer bir renk uzayıdır.</a:t>
            </a:r>
            <a:r>
              <a:rPr lang="en-US" dirty="0" smtClean="0"/>
              <a:t> </a:t>
            </a:r>
            <a:r>
              <a:rPr lang="tr-TR" dirty="0" smtClean="0"/>
              <a:t>Parlaklık Y ile, mavilik ve kırmızılık </a:t>
            </a:r>
            <a:r>
              <a:rPr lang="en-US" i="1" dirty="0" err="1" smtClean="0"/>
              <a:t>C</a:t>
            </a:r>
            <a:r>
              <a:rPr lang="en-US" i="1" baseline="-25000" dirty="0" err="1" smtClean="0"/>
              <a:t>b</a:t>
            </a:r>
            <a:r>
              <a:rPr lang="en-US" i="1" dirty="0" err="1" smtClean="0"/>
              <a:t>C</a:t>
            </a:r>
            <a:r>
              <a:rPr lang="en-US" i="1" baseline="-25000" dirty="0" err="1" smtClean="0"/>
              <a:t>r</a:t>
            </a:r>
            <a:r>
              <a:rPr lang="tr-TR" dirty="0" smtClean="0"/>
              <a:t> ile kodlanır. </a:t>
            </a:r>
            <a:r>
              <a:rPr lang="en-US" i="1" dirty="0" smtClean="0">
                <a:solidFill>
                  <a:srgbClr val="FFC000"/>
                </a:solidFill>
              </a:rPr>
              <a:t>RGB</a:t>
            </a:r>
            <a:r>
              <a:rPr lang="tr-TR" i="1" dirty="0" smtClean="0">
                <a:solidFill>
                  <a:srgbClr val="FFC000"/>
                </a:solidFill>
              </a:rPr>
              <a:t>’den </a:t>
            </a:r>
            <a:r>
              <a:rPr lang="en-US" dirty="0" err="1" smtClean="0">
                <a:solidFill>
                  <a:srgbClr val="FFC000"/>
                </a:solidFill>
              </a:rPr>
              <a:t>YC</a:t>
            </a:r>
            <a:r>
              <a:rPr lang="en-US" baseline="-25000" dirty="0" err="1" smtClean="0">
                <a:solidFill>
                  <a:srgbClr val="FFC000"/>
                </a:solidFill>
              </a:rPr>
              <a:t>b</a:t>
            </a:r>
            <a:r>
              <a:rPr lang="en-US" dirty="0" err="1" smtClean="0">
                <a:solidFill>
                  <a:srgbClr val="FFC000"/>
                </a:solidFill>
              </a:rPr>
              <a:t>C</a:t>
            </a:r>
            <a:r>
              <a:rPr lang="en-US" baseline="-25000" dirty="0" err="1" smtClean="0">
                <a:solidFill>
                  <a:srgbClr val="FFC000"/>
                </a:solidFill>
              </a:rPr>
              <a:t>r</a:t>
            </a:r>
            <a:r>
              <a:rPr lang="tr-TR" i="1" dirty="0" smtClean="0">
                <a:solidFill>
                  <a:srgbClr val="FFC000"/>
                </a:solidFill>
              </a:rPr>
              <a:t>‘ye </a:t>
            </a:r>
            <a:r>
              <a:rPr lang="tr-TR" i="1" dirty="0" smtClean="0"/>
              <a:t>dönüşüm oldukça kolaydır.</a:t>
            </a:r>
            <a:endParaRPr lang="tr-TR" dirty="0" smtClean="0"/>
          </a:p>
          <a:p>
            <a:endParaRPr lang="tr-TR" i="1" dirty="0" smtClean="0"/>
          </a:p>
          <a:p>
            <a:r>
              <a:rPr lang="en-US" i="1" dirty="0" smtClean="0"/>
              <a:t>Y</a:t>
            </a:r>
            <a:r>
              <a:rPr lang="en-US" dirty="0" smtClean="0"/>
              <a:t> = 0.29900</a:t>
            </a:r>
            <a:r>
              <a:rPr lang="en-US" i="1" dirty="0" smtClean="0"/>
              <a:t>R </a:t>
            </a:r>
            <a:r>
              <a:rPr lang="en-US" dirty="0" smtClean="0"/>
              <a:t>+ 0.58700</a:t>
            </a:r>
            <a:r>
              <a:rPr lang="en-US" i="1" dirty="0" smtClean="0"/>
              <a:t>G </a:t>
            </a:r>
            <a:r>
              <a:rPr lang="en-US" dirty="0" smtClean="0"/>
              <a:t>+ 0.11400</a:t>
            </a:r>
            <a:r>
              <a:rPr lang="en-US" i="1" dirty="0" smtClean="0"/>
              <a:t>B</a:t>
            </a:r>
            <a:endParaRPr lang="tr-TR" dirty="0" smtClean="0"/>
          </a:p>
          <a:p>
            <a:r>
              <a:rPr lang="en-US" dirty="0" err="1" smtClean="0"/>
              <a:t>C</a:t>
            </a:r>
            <a:r>
              <a:rPr lang="en-US" baseline="-25000" dirty="0" err="1" smtClean="0"/>
              <a:t>b</a:t>
            </a:r>
            <a:r>
              <a:rPr lang="en-US" dirty="0" smtClean="0"/>
              <a:t> = </a:t>
            </a:r>
            <a:r>
              <a:rPr lang="en-US" dirty="0" smtClean="0">
                <a:sym typeface="Symbol"/>
              </a:rPr>
              <a:t></a:t>
            </a:r>
            <a:r>
              <a:rPr lang="en-US" dirty="0" smtClean="0"/>
              <a:t>0. 16874</a:t>
            </a:r>
            <a:r>
              <a:rPr lang="en-US" i="1" dirty="0" smtClean="0"/>
              <a:t>R</a:t>
            </a:r>
            <a:r>
              <a:rPr lang="en-US" dirty="0" smtClean="0"/>
              <a:t> </a:t>
            </a:r>
            <a:r>
              <a:rPr lang="en-US" dirty="0" smtClean="0">
                <a:sym typeface="Symbol"/>
              </a:rPr>
              <a:t></a:t>
            </a:r>
            <a:r>
              <a:rPr lang="en-US" dirty="0" smtClean="0"/>
              <a:t> 0.33126G + 0.50000</a:t>
            </a:r>
            <a:r>
              <a:rPr lang="en-US" i="1" dirty="0" smtClean="0"/>
              <a:t>B</a:t>
            </a:r>
            <a:endParaRPr lang="tr-TR" dirty="0" smtClean="0"/>
          </a:p>
          <a:p>
            <a:r>
              <a:rPr lang="en-US" dirty="0" smtClean="0"/>
              <a:t>C</a:t>
            </a:r>
            <a:r>
              <a:rPr lang="en-US" baseline="-25000" dirty="0" smtClean="0"/>
              <a:t>r</a:t>
            </a:r>
            <a:r>
              <a:rPr lang="en-US" dirty="0" smtClean="0"/>
              <a:t> = 0.50000</a:t>
            </a:r>
            <a:r>
              <a:rPr lang="en-US" i="1" dirty="0" smtClean="0"/>
              <a:t>R</a:t>
            </a:r>
            <a:r>
              <a:rPr lang="en-US" dirty="0" smtClean="0"/>
              <a:t>-0.41869</a:t>
            </a:r>
            <a:r>
              <a:rPr lang="en-US" i="1" dirty="0" smtClean="0"/>
              <a:t>G</a:t>
            </a:r>
            <a:r>
              <a:rPr lang="en-US" dirty="0" smtClean="0"/>
              <a:t> </a:t>
            </a:r>
            <a:r>
              <a:rPr lang="en-US" dirty="0" smtClean="0">
                <a:sym typeface="Symbol"/>
              </a:rPr>
              <a:t></a:t>
            </a:r>
            <a:r>
              <a:rPr lang="en-US" dirty="0" smtClean="0"/>
              <a:t> 0.08131</a:t>
            </a:r>
            <a:r>
              <a:rPr lang="en-US" i="1" dirty="0" smtClean="0"/>
              <a:t>B</a:t>
            </a:r>
            <a:endParaRPr lang="tr-TR" i="1" dirty="0" smtClean="0"/>
          </a:p>
          <a:p>
            <a:endParaRPr lang="tr-TR" dirty="0" smtClean="0">
              <a:solidFill>
                <a:srgbClr val="FFC000"/>
              </a:solidFill>
            </a:endParaRPr>
          </a:p>
          <a:p>
            <a:r>
              <a:rPr lang="tr-TR" dirty="0" smtClean="0">
                <a:solidFill>
                  <a:srgbClr val="FFC000"/>
                </a:solidFill>
              </a:rPr>
              <a:t>ve tekrar </a:t>
            </a:r>
            <a:r>
              <a:rPr lang="en-US" i="1" dirty="0" smtClean="0">
                <a:solidFill>
                  <a:srgbClr val="FFC000"/>
                </a:solidFill>
              </a:rPr>
              <a:t>RGB</a:t>
            </a:r>
            <a:r>
              <a:rPr lang="tr-TR" i="1" dirty="0" smtClean="0">
                <a:solidFill>
                  <a:srgbClr val="FFC000"/>
                </a:solidFill>
              </a:rPr>
              <a:t>’ye dönüşüm</a:t>
            </a:r>
          </a:p>
          <a:p>
            <a:endParaRPr lang="tr-TR" dirty="0" smtClean="0"/>
          </a:p>
          <a:p>
            <a:r>
              <a:rPr lang="en-US" i="1" dirty="0" smtClean="0"/>
              <a:t>R</a:t>
            </a:r>
            <a:r>
              <a:rPr lang="en-US" dirty="0" smtClean="0"/>
              <a:t> = 1.00000</a:t>
            </a:r>
            <a:r>
              <a:rPr lang="en-US" i="1" dirty="0" smtClean="0"/>
              <a:t>Y</a:t>
            </a:r>
            <a:r>
              <a:rPr lang="en-US" dirty="0" smtClean="0"/>
              <a:t> + 1.40200</a:t>
            </a:r>
            <a:r>
              <a:rPr lang="en-US" i="1" dirty="0" smtClean="0"/>
              <a:t>C</a:t>
            </a:r>
            <a:r>
              <a:rPr lang="en-US" i="1" baseline="-25000" dirty="0" smtClean="0"/>
              <a:t>r</a:t>
            </a:r>
            <a:endParaRPr lang="tr-TR" dirty="0" smtClean="0"/>
          </a:p>
          <a:p>
            <a:r>
              <a:rPr lang="en-US" i="1" dirty="0" smtClean="0"/>
              <a:t>G</a:t>
            </a:r>
            <a:r>
              <a:rPr lang="en-US" dirty="0" smtClean="0"/>
              <a:t> = 1.00000</a:t>
            </a:r>
            <a:r>
              <a:rPr lang="en-US" i="1" dirty="0" smtClean="0"/>
              <a:t>Y</a:t>
            </a:r>
            <a:r>
              <a:rPr lang="en-US" dirty="0" smtClean="0"/>
              <a:t> </a:t>
            </a:r>
            <a:r>
              <a:rPr lang="en-US" dirty="0" smtClean="0">
                <a:sym typeface="Symbol"/>
              </a:rPr>
              <a:t></a:t>
            </a:r>
            <a:r>
              <a:rPr lang="en-US" dirty="0" smtClean="0"/>
              <a:t> 0.34414</a:t>
            </a:r>
            <a:r>
              <a:rPr lang="en-US" i="1" dirty="0" smtClean="0"/>
              <a:t>C</a:t>
            </a:r>
            <a:r>
              <a:rPr lang="en-US" i="1" baseline="-25000" dirty="0" smtClean="0"/>
              <a:t>b</a:t>
            </a:r>
            <a:r>
              <a:rPr lang="en-US" dirty="0" smtClean="0"/>
              <a:t> </a:t>
            </a:r>
            <a:r>
              <a:rPr lang="en-US" dirty="0" smtClean="0">
                <a:sym typeface="Symbol"/>
              </a:rPr>
              <a:t></a:t>
            </a:r>
            <a:r>
              <a:rPr lang="en-US" dirty="0" smtClean="0"/>
              <a:t> 0.71414</a:t>
            </a:r>
            <a:r>
              <a:rPr lang="en-US" i="1" dirty="0" smtClean="0"/>
              <a:t>C</a:t>
            </a:r>
            <a:r>
              <a:rPr lang="en-US" i="1" baseline="-25000" dirty="0" smtClean="0"/>
              <a:t>r</a:t>
            </a:r>
            <a:r>
              <a:rPr lang="en-US" dirty="0" smtClean="0"/>
              <a:t>,</a:t>
            </a:r>
            <a:endParaRPr lang="tr-TR" dirty="0" smtClean="0"/>
          </a:p>
          <a:p>
            <a:r>
              <a:rPr lang="en-US" i="1" dirty="0" smtClean="0"/>
              <a:t>B</a:t>
            </a:r>
            <a:r>
              <a:rPr lang="en-US" dirty="0" smtClean="0"/>
              <a:t> = 1.00000</a:t>
            </a:r>
            <a:r>
              <a:rPr lang="en-US" i="1" dirty="0" smtClean="0"/>
              <a:t>Y</a:t>
            </a:r>
            <a:r>
              <a:rPr lang="en-US" dirty="0" smtClean="0"/>
              <a:t> + 1.77200</a:t>
            </a:r>
            <a:r>
              <a:rPr lang="en-US" i="1" dirty="0" smtClean="0"/>
              <a:t>C</a:t>
            </a:r>
            <a:r>
              <a:rPr lang="en-US" i="1" baseline="-25000" dirty="0" smtClean="0"/>
              <a:t>b</a:t>
            </a:r>
            <a:endParaRPr lang="tr-TR" i="1" baseline="-25000" dirty="0" smtClean="0"/>
          </a:p>
          <a:p>
            <a:endParaRPr lang="tr-TR" dirty="0" smtClean="0"/>
          </a:p>
          <a:p>
            <a:r>
              <a:rPr lang="en-US" i="1" dirty="0" err="1" smtClean="0">
                <a:solidFill>
                  <a:srgbClr val="FFC000"/>
                </a:solidFill>
              </a:rPr>
              <a:t>YC</a:t>
            </a:r>
            <a:r>
              <a:rPr lang="en-US" i="1" baseline="-25000" dirty="0" err="1" smtClean="0">
                <a:solidFill>
                  <a:srgbClr val="FFC000"/>
                </a:solidFill>
              </a:rPr>
              <a:t>b</a:t>
            </a:r>
            <a:r>
              <a:rPr lang="en-US" i="1" dirty="0" err="1" smtClean="0">
                <a:solidFill>
                  <a:srgbClr val="FFC000"/>
                </a:solidFill>
              </a:rPr>
              <a:t>C</a:t>
            </a:r>
            <a:r>
              <a:rPr lang="en-US" i="1" baseline="-25000" dirty="0" err="1" smtClean="0">
                <a:solidFill>
                  <a:srgbClr val="FFC000"/>
                </a:solidFill>
              </a:rPr>
              <a:t>r</a:t>
            </a:r>
            <a:r>
              <a:rPr lang="en-US" dirty="0" smtClean="0"/>
              <a:t> </a:t>
            </a:r>
            <a:r>
              <a:rPr lang="tr-TR" dirty="0" smtClean="0"/>
              <a:t>dönüşümleri için birçok yöntem vardır. Bu,</a:t>
            </a:r>
            <a:r>
              <a:rPr lang="en-US" dirty="0" smtClean="0"/>
              <a:t> CCIR (International </a:t>
            </a:r>
            <a:r>
              <a:rPr lang="en-US" dirty="0" err="1" smtClean="0"/>
              <a:t>Radi</a:t>
            </a:r>
            <a:r>
              <a:rPr lang="en-US" dirty="0" smtClean="0"/>
              <a:t> </a:t>
            </a:r>
            <a:r>
              <a:rPr lang="en-US" dirty="0" err="1" smtClean="0"/>
              <a:t>Consultive</a:t>
            </a:r>
            <a:r>
              <a:rPr lang="en-US" dirty="0" smtClean="0"/>
              <a:t> Committee) 601-1</a:t>
            </a:r>
            <a:r>
              <a:rPr lang="tr-TR" dirty="0" smtClean="0"/>
              <a:t> önerisidir ve </a:t>
            </a:r>
            <a:r>
              <a:rPr lang="en-US" dirty="0" smtClean="0"/>
              <a:t>JPEG </a:t>
            </a:r>
            <a:r>
              <a:rPr lang="tr-TR" dirty="0" smtClean="0"/>
              <a:t>sıkıştırmasında kullanılan tipik bir modeldir.</a:t>
            </a:r>
            <a:r>
              <a:rPr lang="en-US" dirty="0" smtClean="0"/>
              <a:t> </a:t>
            </a:r>
            <a:endParaRPr lang="tr-TR"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428604"/>
            <a:ext cx="8286808" cy="5909310"/>
          </a:xfrm>
          <a:prstGeom prst="rect">
            <a:avLst/>
          </a:prstGeom>
          <a:noFill/>
        </p:spPr>
        <p:txBody>
          <a:bodyPr wrap="square" rtlCol="0">
            <a:spAutoFit/>
          </a:bodyPr>
          <a:lstStyle/>
          <a:p>
            <a:r>
              <a:rPr lang="en-US" sz="2400" b="1" dirty="0" smtClean="0">
                <a:solidFill>
                  <a:srgbClr val="FFC000"/>
                </a:solidFill>
              </a:rPr>
              <a:t> </a:t>
            </a:r>
            <a:r>
              <a:rPr lang="tr-TR" sz="2400" b="1" dirty="0" smtClean="0">
                <a:solidFill>
                  <a:srgbClr val="FFC000"/>
                </a:solidFill>
              </a:rPr>
              <a:t>Görüntü Yakalama</a:t>
            </a:r>
            <a:r>
              <a:rPr lang="en-US" sz="2400" b="1" dirty="0" smtClean="0">
                <a:solidFill>
                  <a:srgbClr val="FFC000"/>
                </a:solidFill>
              </a:rPr>
              <a:t>, </a:t>
            </a:r>
            <a:r>
              <a:rPr lang="tr-TR" sz="2400" b="1" dirty="0" smtClean="0">
                <a:solidFill>
                  <a:srgbClr val="FFC000"/>
                </a:solidFill>
              </a:rPr>
              <a:t>Gösterme ve Saklama</a:t>
            </a:r>
          </a:p>
          <a:p>
            <a:endParaRPr lang="tr-TR" sz="2400" b="1" dirty="0" smtClean="0">
              <a:solidFill>
                <a:srgbClr val="FFC000"/>
              </a:solidFill>
            </a:endParaRPr>
          </a:p>
          <a:p>
            <a:pPr algn="just"/>
            <a:r>
              <a:rPr lang="tr-TR" sz="2400" dirty="0" smtClean="0"/>
              <a:t>Görüntüler bilgisayarlarda 2-boyutlu sayı dizisi şeklinde depolanır</a:t>
            </a:r>
            <a:r>
              <a:rPr lang="en-US" sz="2400" dirty="0" smtClean="0"/>
              <a:t>. </a:t>
            </a:r>
            <a:r>
              <a:rPr lang="tr-TR" sz="2400" dirty="0" smtClean="0"/>
              <a:t>Bu sayılar, renk, grilik seviyesi yoğunluğu, parlaklık, </a:t>
            </a:r>
            <a:r>
              <a:rPr lang="tr-TR" sz="2400" dirty="0" err="1" smtClean="0"/>
              <a:t>krominans</a:t>
            </a:r>
            <a:r>
              <a:rPr lang="tr-TR" sz="2400" dirty="0" smtClean="0"/>
              <a:t> gibi  farklı bilgilerle alakalı olabilir.</a:t>
            </a:r>
          </a:p>
          <a:p>
            <a:pPr algn="just"/>
            <a:endParaRPr lang="tr-TR" sz="2400" dirty="0" smtClean="0"/>
          </a:p>
          <a:p>
            <a:pPr algn="just"/>
            <a:r>
              <a:rPr lang="tr-TR" sz="2400" dirty="0" smtClean="0"/>
              <a:t>Bir görüntüyü bilgisayarda işlemeden önce, görüntüyü dijital forma dönüştürmemiz gerekir. Bu işlem dijitalleştirici gerektirir.</a:t>
            </a:r>
            <a:r>
              <a:rPr lang="en-US" sz="2400" dirty="0" smtClean="0"/>
              <a:t> </a:t>
            </a:r>
            <a:r>
              <a:rPr lang="tr-TR" sz="2400" dirty="0" smtClean="0"/>
              <a:t>En yaygın kullanılan dijitalleştiriciler tarayıcılar (</a:t>
            </a:r>
            <a:r>
              <a:rPr lang="en-US" sz="2400" dirty="0" smtClean="0"/>
              <a:t>scanners</a:t>
            </a:r>
            <a:r>
              <a:rPr lang="tr-TR" sz="2400" dirty="0" smtClean="0"/>
              <a:t>)</a:t>
            </a:r>
            <a:r>
              <a:rPr lang="en-US" sz="2400" dirty="0" smtClean="0"/>
              <a:t> </a:t>
            </a:r>
            <a:r>
              <a:rPr lang="tr-TR" sz="2400" dirty="0" smtClean="0"/>
              <a:t>ve</a:t>
            </a:r>
            <a:r>
              <a:rPr lang="en-US" sz="2400" dirty="0" smtClean="0"/>
              <a:t> </a:t>
            </a:r>
            <a:r>
              <a:rPr lang="en-US" sz="2400" dirty="0" err="1" smtClean="0"/>
              <a:t>di</a:t>
            </a:r>
            <a:r>
              <a:rPr lang="tr-TR" sz="2400" dirty="0" smtClean="0"/>
              <a:t>j</a:t>
            </a:r>
            <a:r>
              <a:rPr lang="en-US" sz="2400" dirty="0" smtClean="0"/>
              <a:t>ital </a:t>
            </a:r>
            <a:r>
              <a:rPr lang="tr-TR" sz="2400" dirty="0" smtClean="0"/>
              <a:t>k</a:t>
            </a:r>
            <a:r>
              <a:rPr lang="en-US" sz="2400" dirty="0" err="1" smtClean="0"/>
              <a:t>amera</a:t>
            </a:r>
            <a:r>
              <a:rPr lang="tr-TR" sz="2400" dirty="0" err="1" smtClean="0"/>
              <a:t>lardır</a:t>
            </a:r>
            <a:r>
              <a:rPr lang="en-US" sz="2400" dirty="0" smtClean="0"/>
              <a:t>. </a:t>
            </a:r>
            <a:r>
              <a:rPr lang="tr-TR" sz="2400" dirty="0" smtClean="0"/>
              <a:t>Dijitalleştirici iki fonksiyona sahiptir; örnekleme ve </a:t>
            </a:r>
            <a:r>
              <a:rPr lang="tr-TR" sz="2400" dirty="0" err="1" smtClean="0"/>
              <a:t>kuantalama</a:t>
            </a:r>
            <a:r>
              <a:rPr lang="en-US" sz="2400" dirty="0" smtClean="0"/>
              <a:t>. </a:t>
            </a:r>
            <a:r>
              <a:rPr lang="tr-TR" sz="2400" b="1" dirty="0" smtClean="0">
                <a:solidFill>
                  <a:srgbClr val="FFC000"/>
                </a:solidFill>
              </a:rPr>
              <a:t>Örnekleme</a:t>
            </a:r>
            <a:r>
              <a:rPr lang="tr-TR" sz="2400" dirty="0" smtClean="0"/>
              <a:t> bir veriyi aralıklı veri noktaları ile temsil eder. Bu veri noktaları bilgisayarda saklanması gerektiği için, ikili (</a:t>
            </a:r>
            <a:r>
              <a:rPr lang="tr-TR" sz="2400" dirty="0" err="1" smtClean="0"/>
              <a:t>binary</a:t>
            </a:r>
            <a:r>
              <a:rPr lang="tr-TR" sz="2400" dirty="0" smtClean="0"/>
              <a:t>) biçime dönüştürülmesi gerekir. </a:t>
            </a:r>
            <a:r>
              <a:rPr lang="tr-TR" sz="2400" b="1" dirty="0" err="1" smtClean="0">
                <a:solidFill>
                  <a:srgbClr val="FFC000"/>
                </a:solidFill>
              </a:rPr>
              <a:t>Kuantalama</a:t>
            </a:r>
            <a:r>
              <a:rPr lang="tr-TR" sz="2400" dirty="0" smtClean="0"/>
              <a:t> her bir değeri ikili bir değere atar.</a:t>
            </a:r>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srcRect/>
          <a:stretch>
            <a:fillRect/>
          </a:stretch>
        </p:blipFill>
        <p:spPr bwMode="auto">
          <a:xfrm>
            <a:off x="1714480" y="1000108"/>
            <a:ext cx="5520944" cy="4572032"/>
          </a:xfrm>
          <a:prstGeom prst="rect">
            <a:avLst/>
          </a:prstGeom>
          <a:noFill/>
          <a:ln w="9525">
            <a:noFill/>
            <a:miter lim="800000"/>
            <a:headEnd/>
            <a:tailEnd/>
          </a:ln>
        </p:spPr>
      </p:pic>
      <p:sp>
        <p:nvSpPr>
          <p:cNvPr id="3" name="2 Dikdörtgen"/>
          <p:cNvSpPr/>
          <p:nvPr/>
        </p:nvSpPr>
        <p:spPr>
          <a:xfrm>
            <a:off x="0" y="5657671"/>
            <a:ext cx="9144000" cy="1200329"/>
          </a:xfrm>
          <a:prstGeom prst="rect">
            <a:avLst/>
          </a:prstGeom>
        </p:spPr>
        <p:txBody>
          <a:bodyPr wrap="square">
            <a:spAutoFit/>
          </a:bodyPr>
          <a:lstStyle/>
          <a:p>
            <a:r>
              <a:rPr lang="tr-TR" sz="2400" dirty="0" smtClean="0"/>
              <a:t>Değişik örnekleme miktarları</a:t>
            </a:r>
            <a:r>
              <a:rPr lang="en-US" sz="2400" dirty="0" smtClean="0"/>
              <a:t>: (a) 512x512, (b) 128x128, </a:t>
            </a:r>
            <a:endParaRPr lang="tr-TR" sz="2400" dirty="0" smtClean="0"/>
          </a:p>
          <a:p>
            <a:r>
              <a:rPr lang="en-US" sz="2400" dirty="0" smtClean="0"/>
              <a:t>(c) 64x64, (d) 32x32. </a:t>
            </a:r>
            <a:br>
              <a:rPr lang="en-US" sz="2400" dirty="0" smtClean="0"/>
            </a:br>
            <a:endParaRPr lang="tr-TR" sz="2400" dirty="0"/>
          </a:p>
        </p:txBody>
      </p:sp>
      <p:sp>
        <p:nvSpPr>
          <p:cNvPr id="4" name="3 Dikdörtgen"/>
          <p:cNvSpPr/>
          <p:nvPr/>
        </p:nvSpPr>
        <p:spPr>
          <a:xfrm>
            <a:off x="142876" y="214290"/>
            <a:ext cx="8858280" cy="1015663"/>
          </a:xfrm>
          <a:prstGeom prst="rect">
            <a:avLst/>
          </a:prstGeom>
        </p:spPr>
        <p:txBody>
          <a:bodyPr wrap="square">
            <a:spAutoFit/>
          </a:bodyPr>
          <a:lstStyle/>
          <a:p>
            <a:r>
              <a:rPr lang="tr-TR" sz="2000" dirty="0" smtClean="0"/>
              <a:t>Aşağıdaki şekil bir görüntünün çözünürlüğünün azaltılmasının etkisini gösterir.</a:t>
            </a:r>
            <a:r>
              <a:rPr lang="en-US" sz="2000" dirty="0" smtClean="0"/>
              <a:t> </a:t>
            </a:r>
            <a:r>
              <a:rPr lang="tr-TR" sz="2000" dirty="0" smtClean="0"/>
              <a:t>Her bir kare onun etrafındaki alanının ortalama parlaklık değerini temsil eder.</a:t>
            </a:r>
            <a:endParaRPr lang="tr-TR" sz="2000" dirty="0"/>
          </a:p>
        </p:txBody>
      </p:sp>
      <p:sp>
        <p:nvSpPr>
          <p:cNvPr id="5" name="4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smtClean="0"/>
              <a:t>SAÜ Bilgisayar Mühendisliği </a:t>
            </a:r>
            <a:endParaRPr lang="en-US" dirty="0"/>
          </a:p>
        </p:txBody>
      </p:sp>
      <p:sp>
        <p:nvSpPr>
          <p:cNvPr id="3" name="Slayt Numarası Yer Tutucusu 2"/>
          <p:cNvSpPr>
            <a:spLocks noGrp="1"/>
          </p:cNvSpPr>
          <p:nvPr>
            <p:ph type="sldNum" sz="quarter" idx="12"/>
          </p:nvPr>
        </p:nvSpPr>
        <p:spPr/>
        <p:txBody>
          <a:bodyPr/>
          <a:lstStyle/>
          <a:p>
            <a:fld id="{583A5473-B7E2-4064-90C8-8CDD97F93B60}" type="slidenum">
              <a:rPr lang="en-US" smtClean="0"/>
              <a:pPr/>
              <a:t>45</a:t>
            </a:fld>
            <a:endParaRPr lang="en-US" dirty="0"/>
          </a:p>
        </p:txBody>
      </p:sp>
      <p:graphicFrame>
        <p:nvGraphicFramePr>
          <p:cNvPr id="4" name="Tablo 3"/>
          <p:cNvGraphicFramePr>
            <a:graphicFrameLocks noGrp="1"/>
          </p:cNvGraphicFramePr>
          <p:nvPr>
            <p:extLst>
              <p:ext uri="{D42A27DB-BD31-4B8C-83A1-F6EECF244321}">
                <p14:modId xmlns:p14="http://schemas.microsoft.com/office/powerpoint/2010/main" val="44541728"/>
              </p:ext>
            </p:extLst>
          </p:nvPr>
        </p:nvGraphicFramePr>
        <p:xfrm>
          <a:off x="1403648" y="980728"/>
          <a:ext cx="2687958" cy="2225040"/>
        </p:xfrm>
        <a:graphic>
          <a:graphicData uri="http://schemas.openxmlformats.org/drawingml/2006/table">
            <a:tbl>
              <a:tblPr firstRow="1" bandRow="1">
                <a:tableStyleId>{5940675A-B579-460E-94D1-54222C63F5DA}</a:tableStyleId>
              </a:tblPr>
              <a:tblGrid>
                <a:gridCol w="447993"/>
                <a:gridCol w="447993"/>
                <a:gridCol w="447993"/>
                <a:gridCol w="447993"/>
                <a:gridCol w="447993"/>
                <a:gridCol w="447993"/>
              </a:tblGrid>
              <a:tr h="370840">
                <a:tc>
                  <a:txBody>
                    <a:bodyPr/>
                    <a:lstStyle/>
                    <a:p>
                      <a:endParaRPr lang="tr-TR" dirty="0"/>
                    </a:p>
                  </a:txBody>
                  <a:tcPr>
                    <a:solidFill>
                      <a:srgbClr val="FFFF00"/>
                    </a:solidFill>
                  </a:tcPr>
                </a:tc>
                <a:tc>
                  <a:txBody>
                    <a:bodyPr/>
                    <a:lstStyle/>
                    <a:p>
                      <a:endParaRPr lang="tr-TR" dirty="0"/>
                    </a:p>
                  </a:txBody>
                  <a:tcPr>
                    <a:solidFill>
                      <a:srgbClr val="FFFF00"/>
                    </a:solidFill>
                  </a:tcPr>
                </a:tc>
                <a:tc>
                  <a:txBody>
                    <a:bodyPr/>
                    <a:lstStyle/>
                    <a:p>
                      <a:endParaRPr lang="tr-TR" dirty="0"/>
                    </a:p>
                  </a:txBody>
                  <a:tcPr>
                    <a:solidFill>
                      <a:srgbClr val="FFFF00"/>
                    </a:solidFill>
                  </a:tcPr>
                </a:tc>
                <a:tc>
                  <a:txBody>
                    <a:bodyPr/>
                    <a:lstStyle/>
                    <a:p>
                      <a:endParaRPr lang="tr-TR" dirty="0"/>
                    </a:p>
                  </a:txBody>
                  <a:tcPr>
                    <a:solidFill>
                      <a:srgbClr val="FFFF00"/>
                    </a:solidFill>
                  </a:tcPr>
                </a:tc>
                <a:tc>
                  <a:txBody>
                    <a:bodyPr/>
                    <a:lstStyle/>
                    <a:p>
                      <a:endParaRPr lang="tr-TR" dirty="0"/>
                    </a:p>
                  </a:txBody>
                  <a:tcPr>
                    <a:solidFill>
                      <a:srgbClr val="FFFF00"/>
                    </a:solidFill>
                  </a:tcPr>
                </a:tc>
                <a:tc>
                  <a:txBody>
                    <a:bodyPr/>
                    <a:lstStyle/>
                    <a:p>
                      <a:endParaRPr lang="tr-TR" dirty="0"/>
                    </a:p>
                  </a:txBody>
                  <a:tcPr>
                    <a:solidFill>
                      <a:srgbClr val="FFFF00"/>
                    </a:solidFill>
                  </a:tcPr>
                </a:tc>
              </a:tr>
              <a:tr h="370840">
                <a:tc>
                  <a:txBody>
                    <a:bodyPr/>
                    <a:lstStyle/>
                    <a:p>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1</a:t>
                      </a:r>
                      <a:endParaRPr kumimoji="0" lang="tr-TR" sz="1800" kern="1200" dirty="0">
                        <a:solidFill>
                          <a:schemeClr val="tx1"/>
                        </a:solidFill>
                        <a:effectLst/>
                        <a:latin typeface="+mn-lt"/>
                        <a:ea typeface="+mn-ea"/>
                        <a:cs typeface="+mn-cs"/>
                      </a:endParaRPr>
                    </a:p>
                  </a:txBody>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2</a:t>
                      </a:r>
                      <a:endParaRPr kumimoji="0" lang="tr-TR" sz="1800" kern="1200" dirty="0">
                        <a:solidFill>
                          <a:schemeClr val="tx1"/>
                        </a:solidFill>
                        <a:effectLst/>
                        <a:latin typeface="+mn-lt"/>
                        <a:ea typeface="+mn-ea"/>
                        <a:cs typeface="+mn-cs"/>
                      </a:endParaRPr>
                    </a:p>
                  </a:txBody>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3</a:t>
                      </a:r>
                      <a:endParaRPr kumimoji="0" lang="tr-TR" sz="1800" kern="1200" dirty="0">
                        <a:solidFill>
                          <a:schemeClr val="tx1"/>
                        </a:solidFill>
                        <a:effectLst/>
                        <a:latin typeface="+mn-lt"/>
                        <a:ea typeface="+mn-ea"/>
                        <a:cs typeface="+mn-cs"/>
                      </a:endParaRPr>
                    </a:p>
                  </a:txBody>
                  <a:tcPr/>
                </a:tc>
              </a:tr>
              <a:tr h="370840">
                <a:tc>
                  <a:txBody>
                    <a:bodyPr/>
                    <a:lstStyle/>
                    <a:p>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r>
              <a:tr h="370840">
                <a:tc>
                  <a:txBody>
                    <a:bodyPr/>
                    <a:lstStyle/>
                    <a:p>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4</a:t>
                      </a:r>
                      <a:endParaRPr kumimoji="0" lang="tr-TR" sz="1800" kern="1200" dirty="0">
                        <a:solidFill>
                          <a:schemeClr val="tx1"/>
                        </a:solidFill>
                        <a:effectLst/>
                        <a:latin typeface="+mn-lt"/>
                        <a:ea typeface="+mn-ea"/>
                        <a:cs typeface="+mn-cs"/>
                      </a:endParaRPr>
                    </a:p>
                  </a:txBody>
                  <a:tcPr>
                    <a:noFill/>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5</a:t>
                      </a:r>
                      <a:endParaRPr kumimoji="0" lang="tr-TR" sz="1800" kern="1200" dirty="0">
                        <a:solidFill>
                          <a:schemeClr val="tx1"/>
                        </a:solidFill>
                        <a:effectLst/>
                        <a:latin typeface="+mn-lt"/>
                        <a:ea typeface="+mn-ea"/>
                        <a:cs typeface="+mn-cs"/>
                      </a:endParaRPr>
                    </a:p>
                  </a:txBody>
                  <a:tcPr>
                    <a:noFill/>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6</a:t>
                      </a:r>
                      <a:endParaRPr kumimoji="0" lang="tr-TR" sz="1800" kern="1200" dirty="0">
                        <a:solidFill>
                          <a:schemeClr val="tx1"/>
                        </a:solidFill>
                        <a:effectLst/>
                        <a:latin typeface="+mn-lt"/>
                        <a:ea typeface="+mn-ea"/>
                        <a:cs typeface="+mn-cs"/>
                      </a:endParaRPr>
                    </a:p>
                  </a:txBody>
                  <a:tcPr>
                    <a:noFill/>
                  </a:tcPr>
                </a:tc>
              </a:tr>
              <a:tr h="370840">
                <a:tc>
                  <a:txBody>
                    <a:bodyPr/>
                    <a:lstStyle/>
                    <a:p>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c>
                  <a:txBody>
                    <a:bodyPr/>
                    <a:lstStyle/>
                    <a:p>
                      <a:pPr algn="ctr"/>
                      <a:endParaRPr lang="tr-TR" dirty="0"/>
                    </a:p>
                  </a:txBody>
                  <a:tcPr>
                    <a:solidFill>
                      <a:srgbClr val="FFFF00"/>
                    </a:solidFill>
                  </a:tcPr>
                </a:tc>
              </a:tr>
              <a:tr h="370840">
                <a:tc>
                  <a:txBody>
                    <a:bodyPr/>
                    <a:lstStyle/>
                    <a:p>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7</a:t>
                      </a:r>
                      <a:endParaRPr kumimoji="0" lang="tr-TR" sz="1800" kern="1200" dirty="0">
                        <a:solidFill>
                          <a:schemeClr val="tx1"/>
                        </a:solidFill>
                        <a:effectLst/>
                        <a:latin typeface="+mn-lt"/>
                        <a:ea typeface="+mn-ea"/>
                        <a:cs typeface="+mn-cs"/>
                      </a:endParaRPr>
                    </a:p>
                  </a:txBody>
                  <a:tcPr>
                    <a:noFill/>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8</a:t>
                      </a:r>
                      <a:endParaRPr kumimoji="0" lang="tr-TR" sz="1800" kern="1200" dirty="0">
                        <a:solidFill>
                          <a:schemeClr val="tx1"/>
                        </a:solidFill>
                        <a:effectLst/>
                        <a:latin typeface="+mn-lt"/>
                        <a:ea typeface="+mn-ea"/>
                        <a:cs typeface="+mn-cs"/>
                      </a:endParaRPr>
                    </a:p>
                  </a:txBody>
                  <a:tcPr>
                    <a:noFill/>
                  </a:tcPr>
                </a:tc>
                <a:tc>
                  <a:txBody>
                    <a:bodyPr/>
                    <a:lstStyle/>
                    <a:p>
                      <a:pPr algn="ctr"/>
                      <a:endParaRPr lang="tr-TR" dirty="0"/>
                    </a:p>
                  </a:txBody>
                  <a:tcPr>
                    <a:solidFill>
                      <a:srgbClr val="FFFF00"/>
                    </a:solid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9</a:t>
                      </a:r>
                      <a:endParaRPr kumimoji="0" lang="tr-TR" sz="1800" kern="1200" dirty="0">
                        <a:solidFill>
                          <a:schemeClr val="tx1"/>
                        </a:solidFill>
                        <a:effectLst/>
                        <a:latin typeface="+mn-lt"/>
                        <a:ea typeface="+mn-ea"/>
                        <a:cs typeface="+mn-cs"/>
                      </a:endParaRPr>
                    </a:p>
                  </a:txBody>
                  <a:tcPr>
                    <a:noFill/>
                  </a:tcPr>
                </a:tc>
              </a:tr>
            </a:tbl>
          </a:graphicData>
        </a:graphic>
      </p:graphicFrame>
      <p:graphicFrame>
        <p:nvGraphicFramePr>
          <p:cNvPr id="5" name="Tablo 4"/>
          <p:cNvGraphicFramePr>
            <a:graphicFrameLocks noGrp="1"/>
          </p:cNvGraphicFramePr>
          <p:nvPr>
            <p:extLst>
              <p:ext uri="{D42A27DB-BD31-4B8C-83A1-F6EECF244321}">
                <p14:modId xmlns:p14="http://schemas.microsoft.com/office/powerpoint/2010/main" val="2853645132"/>
              </p:ext>
            </p:extLst>
          </p:nvPr>
        </p:nvGraphicFramePr>
        <p:xfrm>
          <a:off x="1403648" y="3789040"/>
          <a:ext cx="2687958" cy="2225040"/>
        </p:xfrm>
        <a:graphic>
          <a:graphicData uri="http://schemas.openxmlformats.org/drawingml/2006/table">
            <a:tbl>
              <a:tblPr firstRow="1" bandRow="1">
                <a:tableStyleId>{5940675A-B579-460E-94D1-54222C63F5DA}</a:tableStyleId>
              </a:tblPr>
              <a:tblGrid>
                <a:gridCol w="447993"/>
                <a:gridCol w="447993"/>
                <a:gridCol w="447993"/>
                <a:gridCol w="447993"/>
                <a:gridCol w="447993"/>
                <a:gridCol w="447993"/>
              </a:tblGrid>
              <a:tr h="370840">
                <a:tc>
                  <a:txBody>
                    <a:bodyPr/>
                    <a:lstStyle/>
                    <a:p>
                      <a:r>
                        <a:rPr kumimoji="0" lang="tr-TR" sz="1800" kern="1200" dirty="0" smtClean="0">
                          <a:solidFill>
                            <a:schemeClr val="bg1"/>
                          </a:solidFill>
                          <a:effectLst/>
                          <a:latin typeface="+mn-lt"/>
                          <a:ea typeface="+mn-ea"/>
                          <a:cs typeface="+mn-cs"/>
                        </a:rPr>
                        <a:t>x</a:t>
                      </a:r>
                      <a:r>
                        <a:rPr kumimoji="0" lang="tr-TR" sz="1800" kern="1200" baseline="-25000" dirty="0" smtClean="0">
                          <a:solidFill>
                            <a:schemeClr val="bg1"/>
                          </a:solidFill>
                          <a:effectLst/>
                          <a:latin typeface="+mn-lt"/>
                          <a:ea typeface="+mn-ea"/>
                          <a:cs typeface="+mn-cs"/>
                        </a:rPr>
                        <a:t>1</a:t>
                      </a:r>
                      <a:endParaRPr kumimoji="0" lang="tr-TR" sz="1800" kern="1200" dirty="0">
                        <a:solidFill>
                          <a:schemeClr val="bg1"/>
                        </a:solidFill>
                        <a:effectLst/>
                        <a:latin typeface="+mn-lt"/>
                        <a:ea typeface="+mn-ea"/>
                        <a:cs typeface="+mn-cs"/>
                      </a:endParaRPr>
                    </a:p>
                  </a:txBody>
                  <a:tcPr>
                    <a:solidFill>
                      <a:srgbClr val="FFFF00"/>
                    </a:solidFill>
                  </a:tcPr>
                </a:tc>
                <a:tc>
                  <a:txBody>
                    <a:bodyPr/>
                    <a:lstStyle/>
                    <a:p>
                      <a:r>
                        <a:rPr kumimoji="0" lang="tr-TR" sz="1800" kern="1200" dirty="0" smtClean="0">
                          <a:solidFill>
                            <a:schemeClr val="bg1"/>
                          </a:solidFill>
                          <a:effectLst/>
                          <a:latin typeface="+mn-lt"/>
                          <a:ea typeface="+mn-ea"/>
                          <a:cs typeface="+mn-cs"/>
                        </a:rPr>
                        <a:t>x</a:t>
                      </a:r>
                      <a:r>
                        <a:rPr kumimoji="0" lang="tr-TR" sz="1800" kern="1200" baseline="-25000" dirty="0" smtClean="0">
                          <a:solidFill>
                            <a:schemeClr val="bg1"/>
                          </a:solidFill>
                          <a:effectLst/>
                          <a:latin typeface="+mn-lt"/>
                          <a:ea typeface="+mn-ea"/>
                          <a:cs typeface="+mn-cs"/>
                        </a:rPr>
                        <a:t>2</a:t>
                      </a:r>
                      <a:endParaRPr kumimoji="0" lang="tr-TR" sz="1800" kern="1200" dirty="0">
                        <a:solidFill>
                          <a:schemeClr val="bg1"/>
                        </a:solidFill>
                        <a:effectLst/>
                        <a:latin typeface="+mn-lt"/>
                        <a:ea typeface="+mn-ea"/>
                        <a:cs typeface="+mn-cs"/>
                      </a:endParaRPr>
                    </a:p>
                  </a:txBody>
                  <a:tcPr>
                    <a:solidFill>
                      <a:srgbClr val="FFFF00"/>
                    </a:solidFill>
                  </a:tcPr>
                </a:tc>
                <a:tc>
                  <a:txBody>
                    <a:bodyPr/>
                    <a:lstStyle/>
                    <a:p>
                      <a:endParaRPr lang="tr-TR" dirty="0"/>
                    </a:p>
                  </a:txBody>
                  <a:tcPr>
                    <a:noFill/>
                  </a:tcPr>
                </a:tc>
                <a:tc>
                  <a:txBody>
                    <a:bodyPr/>
                    <a:lstStyle/>
                    <a:p>
                      <a:endParaRPr lang="tr-TR" dirty="0"/>
                    </a:p>
                  </a:txBody>
                  <a:tcPr>
                    <a:noFill/>
                  </a:tcPr>
                </a:tc>
                <a:tc>
                  <a:txBody>
                    <a:bodyPr/>
                    <a:lstStyle/>
                    <a:p>
                      <a:endParaRPr lang="tr-TR" dirty="0"/>
                    </a:p>
                  </a:txBody>
                  <a:tcPr>
                    <a:noFill/>
                  </a:tcPr>
                </a:tc>
                <a:tc>
                  <a:txBody>
                    <a:bodyPr/>
                    <a:lstStyle/>
                    <a:p>
                      <a:endParaRPr lang="tr-TR" dirty="0"/>
                    </a:p>
                  </a:txBody>
                  <a:tcPr>
                    <a:noFill/>
                  </a:tcPr>
                </a:tc>
              </a:tr>
              <a:tr h="370840">
                <a:tc>
                  <a:txBody>
                    <a:bodyPr/>
                    <a:lstStyle/>
                    <a:p>
                      <a:r>
                        <a:rPr kumimoji="0" lang="tr-TR" sz="1800" kern="1200" dirty="0" smtClean="0">
                          <a:solidFill>
                            <a:schemeClr val="bg1"/>
                          </a:solidFill>
                          <a:effectLst/>
                          <a:latin typeface="+mn-lt"/>
                          <a:ea typeface="+mn-ea"/>
                          <a:cs typeface="+mn-cs"/>
                        </a:rPr>
                        <a:t>x</a:t>
                      </a:r>
                      <a:r>
                        <a:rPr kumimoji="0" lang="tr-TR" sz="1800" kern="1200" baseline="-25000" dirty="0" smtClean="0">
                          <a:solidFill>
                            <a:schemeClr val="bg1"/>
                          </a:solidFill>
                          <a:effectLst/>
                          <a:latin typeface="+mn-lt"/>
                          <a:ea typeface="+mn-ea"/>
                          <a:cs typeface="+mn-cs"/>
                        </a:rPr>
                        <a:t>3</a:t>
                      </a:r>
                      <a:endParaRPr kumimoji="0" lang="tr-TR" sz="1800" kern="1200" dirty="0">
                        <a:solidFill>
                          <a:schemeClr val="bg1"/>
                        </a:solidFill>
                        <a:effectLst/>
                        <a:latin typeface="+mn-lt"/>
                        <a:ea typeface="+mn-ea"/>
                        <a:cs typeface="+mn-cs"/>
                      </a:endParaRPr>
                    </a:p>
                  </a:txBody>
                  <a:tcPr>
                    <a:solidFill>
                      <a:srgbClr val="FFFF00"/>
                    </a:solidFill>
                  </a:tcPr>
                </a:tc>
                <a:tc>
                  <a:txBody>
                    <a:bodyPr/>
                    <a:lstStyle/>
                    <a:p>
                      <a:r>
                        <a:rPr kumimoji="0" lang="tr-TR" sz="1800" kern="1200" dirty="0" smtClean="0">
                          <a:solidFill>
                            <a:schemeClr val="bg1"/>
                          </a:solidFill>
                          <a:effectLst/>
                          <a:latin typeface="+mn-lt"/>
                          <a:ea typeface="+mn-ea"/>
                          <a:cs typeface="+mn-cs"/>
                        </a:rPr>
                        <a:t>x</a:t>
                      </a:r>
                      <a:r>
                        <a:rPr kumimoji="0" lang="tr-TR" sz="1800" kern="1200" baseline="-25000" dirty="0" smtClean="0">
                          <a:solidFill>
                            <a:schemeClr val="bg1"/>
                          </a:solidFill>
                          <a:effectLst/>
                          <a:latin typeface="+mn-lt"/>
                          <a:ea typeface="+mn-ea"/>
                          <a:cs typeface="+mn-cs"/>
                        </a:rPr>
                        <a:t>4</a:t>
                      </a:r>
                      <a:endParaRPr kumimoji="0" lang="tr-TR" sz="1800" kern="1200" dirty="0">
                        <a:solidFill>
                          <a:schemeClr val="bg1"/>
                        </a:solidFill>
                        <a:effectLst/>
                        <a:latin typeface="+mn-lt"/>
                        <a:ea typeface="+mn-ea"/>
                        <a:cs typeface="+mn-cs"/>
                      </a:endParaRPr>
                    </a:p>
                  </a:txBody>
                  <a:tcPr>
                    <a:solidFill>
                      <a:srgbClr val="FFFF00"/>
                    </a:solidFill>
                  </a:tcPr>
                </a:tc>
                <a:tc>
                  <a:txBody>
                    <a:bodyPr/>
                    <a:lstStyle/>
                    <a:p>
                      <a:pPr algn="ctr"/>
                      <a:endParaRPr lang="tr-TR" dirty="0"/>
                    </a:p>
                  </a:txBody>
                  <a:tcPr>
                    <a:noFill/>
                  </a:tcPr>
                </a:tc>
                <a:tc>
                  <a:txBody>
                    <a:bodyPr/>
                    <a:lstStyle/>
                    <a:p>
                      <a:pPr algn="ctr"/>
                      <a:endParaRPr lang="tr-TR" dirty="0"/>
                    </a:p>
                  </a:txBody>
                  <a:tcPr/>
                </a:tc>
                <a:tc>
                  <a:txBody>
                    <a:bodyPr/>
                    <a:lstStyle/>
                    <a:p>
                      <a:pPr algn="ctr"/>
                      <a:endParaRPr lang="tr-TR" dirty="0"/>
                    </a:p>
                  </a:txBody>
                  <a:tcPr>
                    <a:noFill/>
                  </a:tcPr>
                </a:tc>
                <a:tc>
                  <a:txBody>
                    <a:bodyPr/>
                    <a:lstStyle/>
                    <a:p>
                      <a:pPr algn="ctr"/>
                      <a:endParaRPr lang="tr-TR" dirty="0"/>
                    </a:p>
                  </a:txBody>
                  <a:tcPr/>
                </a:tc>
              </a:tr>
              <a:tr h="370840">
                <a:tc>
                  <a:txBody>
                    <a:bodyPr/>
                    <a:lstStyle/>
                    <a:p>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r>
              <a:tr h="370840">
                <a:tc>
                  <a:txBody>
                    <a:bodyPr/>
                    <a:lstStyle/>
                    <a:p>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r>
              <a:tr h="370840">
                <a:tc>
                  <a:txBody>
                    <a:bodyPr/>
                    <a:lstStyle/>
                    <a:p>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r>
              <a:tr h="370840">
                <a:tc>
                  <a:txBody>
                    <a:bodyPr/>
                    <a:lstStyle/>
                    <a:p>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c>
                  <a:txBody>
                    <a:bodyPr/>
                    <a:lstStyle/>
                    <a:p>
                      <a:pPr algn="ctr"/>
                      <a:endParaRPr lang="tr-TR" dirty="0"/>
                    </a:p>
                  </a:txBody>
                  <a:tcPr>
                    <a:noFill/>
                  </a:tcPr>
                </a:tc>
              </a:tr>
            </a:tbl>
          </a:graphicData>
        </a:graphic>
      </p:graphicFrame>
      <p:graphicFrame>
        <p:nvGraphicFramePr>
          <p:cNvPr id="6" name="Tablo 5"/>
          <p:cNvGraphicFramePr>
            <a:graphicFrameLocks noGrp="1"/>
          </p:cNvGraphicFramePr>
          <p:nvPr>
            <p:extLst>
              <p:ext uri="{D42A27DB-BD31-4B8C-83A1-F6EECF244321}">
                <p14:modId xmlns:p14="http://schemas.microsoft.com/office/powerpoint/2010/main" val="1166952655"/>
              </p:ext>
            </p:extLst>
          </p:nvPr>
        </p:nvGraphicFramePr>
        <p:xfrm>
          <a:off x="4644008" y="3861048"/>
          <a:ext cx="1463823" cy="1112520"/>
        </p:xfrm>
        <a:graphic>
          <a:graphicData uri="http://schemas.openxmlformats.org/drawingml/2006/table">
            <a:tbl>
              <a:tblPr firstRow="1" bandRow="1">
                <a:tableStyleId>{5940675A-B579-460E-94D1-54222C63F5DA}</a:tableStyleId>
              </a:tblPr>
              <a:tblGrid>
                <a:gridCol w="487941"/>
                <a:gridCol w="487941"/>
                <a:gridCol w="487941"/>
              </a:tblGrid>
              <a:tr h="370840">
                <a:tc>
                  <a:txBody>
                    <a:bodyPr/>
                    <a:lstStyle/>
                    <a:p>
                      <a:r>
                        <a:rPr lang="tr-TR" dirty="0" smtClean="0">
                          <a:solidFill>
                            <a:schemeClr val="bg1"/>
                          </a:solidFill>
                        </a:rPr>
                        <a:t>y</a:t>
                      </a:r>
                      <a:endParaRPr lang="tr-TR" dirty="0">
                        <a:solidFill>
                          <a:schemeClr val="bg1"/>
                        </a:solidFill>
                      </a:endParaRPr>
                    </a:p>
                  </a:txBody>
                  <a:tcPr>
                    <a:solidFill>
                      <a:srgbClr val="FFFF00"/>
                    </a:solidFill>
                  </a:tcPr>
                </a:tc>
                <a:tc>
                  <a:txBody>
                    <a:bodyPr/>
                    <a:lstStyle/>
                    <a:p>
                      <a:endParaRPr lang="tr-TR"/>
                    </a:p>
                  </a:txBody>
                  <a:tcPr/>
                </a:tc>
                <a:tc>
                  <a:txBody>
                    <a:bodyPr/>
                    <a:lstStyle/>
                    <a:p>
                      <a:endParaRPr lang="tr-TR" dirty="0"/>
                    </a:p>
                  </a:txBody>
                  <a:tcPr/>
                </a:tc>
              </a:tr>
              <a:tr h="370840">
                <a:tc>
                  <a:txBody>
                    <a:bodyPr/>
                    <a:lstStyle/>
                    <a:p>
                      <a:endParaRPr lang="tr-TR"/>
                    </a:p>
                  </a:txBody>
                  <a:tcPr/>
                </a:tc>
                <a:tc>
                  <a:txBody>
                    <a:bodyPr/>
                    <a:lstStyle/>
                    <a:p>
                      <a:endParaRPr lang="tr-TR"/>
                    </a:p>
                  </a:txBody>
                  <a:tcPr/>
                </a:tc>
                <a:tc>
                  <a:txBody>
                    <a:bodyPr/>
                    <a:lstStyle/>
                    <a:p>
                      <a:endParaRPr lang="tr-TR"/>
                    </a:p>
                  </a:txBody>
                  <a:tcPr/>
                </a:tc>
              </a:tr>
              <a:tr h="370840">
                <a:tc>
                  <a:txBody>
                    <a:bodyPr/>
                    <a:lstStyle/>
                    <a:p>
                      <a:endParaRPr lang="tr-TR"/>
                    </a:p>
                  </a:txBody>
                  <a:tcPr/>
                </a:tc>
                <a:tc>
                  <a:txBody>
                    <a:bodyPr/>
                    <a:lstStyle/>
                    <a:p>
                      <a:endParaRPr lang="tr-TR"/>
                    </a:p>
                  </a:txBody>
                  <a:tcPr/>
                </a:tc>
                <a:tc>
                  <a:txBody>
                    <a:bodyPr/>
                    <a:lstStyle/>
                    <a:p>
                      <a:endParaRPr lang="tr-TR" dirty="0"/>
                    </a:p>
                  </a:txBody>
                  <a:tcPr/>
                </a:tc>
              </a:tr>
            </a:tbl>
          </a:graphicData>
        </a:graphic>
      </p:graphicFrame>
      <p:sp>
        <p:nvSpPr>
          <p:cNvPr id="7" name="Metin kutusu 6"/>
          <p:cNvSpPr txBox="1"/>
          <p:nvPr/>
        </p:nvSpPr>
        <p:spPr>
          <a:xfrm>
            <a:off x="4427984" y="5229200"/>
            <a:ext cx="3384376" cy="369332"/>
          </a:xfrm>
          <a:prstGeom prst="rect">
            <a:avLst/>
          </a:prstGeom>
          <a:noFill/>
        </p:spPr>
        <p:txBody>
          <a:bodyPr wrap="square" rtlCol="0">
            <a:spAutoFit/>
          </a:bodyPr>
          <a:lstStyle/>
          <a:p>
            <a:r>
              <a:rPr lang="tr-TR" dirty="0"/>
              <a:t>y</a:t>
            </a:r>
            <a:r>
              <a:rPr lang="tr-TR" dirty="0" smtClean="0"/>
              <a:t>=(x</a:t>
            </a:r>
            <a:r>
              <a:rPr lang="tr-TR" baseline="-25000" dirty="0" smtClean="0"/>
              <a:t>1</a:t>
            </a:r>
            <a:r>
              <a:rPr lang="tr-TR" dirty="0" smtClean="0"/>
              <a:t>+x</a:t>
            </a:r>
            <a:r>
              <a:rPr lang="tr-TR" baseline="-25000" dirty="0" smtClean="0"/>
              <a:t>2</a:t>
            </a:r>
            <a:r>
              <a:rPr lang="tr-TR" dirty="0" smtClean="0"/>
              <a:t>+x</a:t>
            </a:r>
            <a:r>
              <a:rPr lang="tr-TR" baseline="-25000" dirty="0" smtClean="0"/>
              <a:t>3</a:t>
            </a:r>
            <a:r>
              <a:rPr lang="tr-TR" dirty="0" smtClean="0"/>
              <a:t>+x</a:t>
            </a:r>
            <a:r>
              <a:rPr lang="tr-TR" baseline="-25000" dirty="0"/>
              <a:t>4</a:t>
            </a:r>
            <a:r>
              <a:rPr lang="tr-TR" dirty="0" smtClean="0"/>
              <a:t>)/4</a:t>
            </a:r>
            <a:endParaRPr lang="tr-TR" dirty="0"/>
          </a:p>
        </p:txBody>
      </p:sp>
      <p:graphicFrame>
        <p:nvGraphicFramePr>
          <p:cNvPr id="8" name="Tablo 7"/>
          <p:cNvGraphicFramePr>
            <a:graphicFrameLocks noGrp="1"/>
          </p:cNvGraphicFramePr>
          <p:nvPr>
            <p:extLst>
              <p:ext uri="{D42A27DB-BD31-4B8C-83A1-F6EECF244321}">
                <p14:modId xmlns:p14="http://schemas.microsoft.com/office/powerpoint/2010/main" val="3528038074"/>
              </p:ext>
            </p:extLst>
          </p:nvPr>
        </p:nvGraphicFramePr>
        <p:xfrm>
          <a:off x="4860032" y="1628800"/>
          <a:ext cx="1463823" cy="1112520"/>
        </p:xfrm>
        <a:graphic>
          <a:graphicData uri="http://schemas.openxmlformats.org/drawingml/2006/table">
            <a:tbl>
              <a:tblPr firstRow="1" bandRow="1">
                <a:tableStyleId>{5940675A-B579-460E-94D1-54222C63F5DA}</a:tableStyleId>
              </a:tblPr>
              <a:tblGrid>
                <a:gridCol w="487941"/>
                <a:gridCol w="487941"/>
                <a:gridCol w="487941"/>
              </a:tblGrid>
              <a:tr h="370840">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1</a:t>
                      </a:r>
                      <a:endParaRPr kumimoji="0" lang="tr-TR" sz="1800" kern="1200" dirty="0">
                        <a:solidFill>
                          <a:schemeClr val="tx1"/>
                        </a:solidFill>
                        <a:effectLst/>
                        <a:latin typeface="+mn-lt"/>
                        <a:ea typeface="+mn-ea"/>
                        <a:cs typeface="+mn-cs"/>
                      </a:endParaRPr>
                    </a:p>
                  </a:txBody>
                  <a:tcPr>
                    <a:noFill/>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2</a:t>
                      </a:r>
                      <a:endParaRPr kumimoji="0" lang="tr-TR" sz="1800" kern="1200" dirty="0">
                        <a:solidFill>
                          <a:schemeClr val="tx1"/>
                        </a:solidFill>
                        <a:effectLst/>
                        <a:latin typeface="+mn-lt"/>
                        <a:ea typeface="+mn-ea"/>
                        <a:cs typeface="+mn-cs"/>
                      </a:endParaRPr>
                    </a:p>
                  </a:txBody>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3</a:t>
                      </a:r>
                      <a:endParaRPr kumimoji="0" lang="tr-TR" sz="1800" kern="1200" dirty="0">
                        <a:solidFill>
                          <a:schemeClr val="tx1"/>
                        </a:solidFill>
                        <a:effectLst/>
                        <a:latin typeface="+mn-lt"/>
                        <a:ea typeface="+mn-ea"/>
                        <a:cs typeface="+mn-cs"/>
                      </a:endParaRPr>
                    </a:p>
                  </a:txBody>
                  <a:tcPr/>
                </a:tc>
              </a:tr>
              <a:tr h="370840">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4</a:t>
                      </a:r>
                      <a:endParaRPr kumimoji="0" lang="tr-TR" sz="1800" kern="1200" dirty="0">
                        <a:solidFill>
                          <a:schemeClr val="tx1"/>
                        </a:solidFill>
                        <a:effectLst/>
                        <a:latin typeface="+mn-lt"/>
                        <a:ea typeface="+mn-ea"/>
                        <a:cs typeface="+mn-cs"/>
                      </a:endParaRPr>
                    </a:p>
                  </a:txBody>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5</a:t>
                      </a:r>
                      <a:endParaRPr kumimoji="0" lang="tr-TR" sz="1800" kern="1200" dirty="0">
                        <a:solidFill>
                          <a:schemeClr val="tx1"/>
                        </a:solidFill>
                        <a:effectLst/>
                        <a:latin typeface="+mn-lt"/>
                        <a:ea typeface="+mn-ea"/>
                        <a:cs typeface="+mn-cs"/>
                      </a:endParaRPr>
                    </a:p>
                  </a:txBody>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6</a:t>
                      </a:r>
                      <a:endParaRPr kumimoji="0" lang="tr-TR" sz="1800" kern="1200" dirty="0">
                        <a:solidFill>
                          <a:schemeClr val="tx1"/>
                        </a:solidFill>
                        <a:effectLst/>
                        <a:latin typeface="+mn-lt"/>
                        <a:ea typeface="+mn-ea"/>
                        <a:cs typeface="+mn-cs"/>
                      </a:endParaRPr>
                    </a:p>
                  </a:txBody>
                  <a:tcPr/>
                </a:tc>
              </a:tr>
              <a:tr h="370840">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7</a:t>
                      </a:r>
                      <a:endParaRPr kumimoji="0" lang="tr-TR" sz="1800" kern="1200" dirty="0">
                        <a:solidFill>
                          <a:schemeClr val="tx1"/>
                        </a:solidFill>
                        <a:effectLst/>
                        <a:latin typeface="+mn-lt"/>
                        <a:ea typeface="+mn-ea"/>
                        <a:cs typeface="+mn-cs"/>
                      </a:endParaRPr>
                    </a:p>
                  </a:txBody>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8</a:t>
                      </a:r>
                      <a:endParaRPr kumimoji="0" lang="tr-TR" sz="1800" kern="1200" dirty="0">
                        <a:solidFill>
                          <a:schemeClr val="tx1"/>
                        </a:solidFill>
                        <a:effectLst/>
                        <a:latin typeface="+mn-lt"/>
                        <a:ea typeface="+mn-ea"/>
                        <a:cs typeface="+mn-cs"/>
                      </a:endParaRPr>
                    </a:p>
                  </a:txBody>
                  <a:tcPr/>
                </a:tc>
                <a:tc>
                  <a:txBody>
                    <a:bodyPr/>
                    <a:lstStyle/>
                    <a:p>
                      <a:r>
                        <a:rPr kumimoji="0" lang="tr-TR" sz="1800" kern="1200" dirty="0" smtClean="0">
                          <a:solidFill>
                            <a:schemeClr val="tx1"/>
                          </a:solidFill>
                          <a:effectLst/>
                          <a:latin typeface="+mn-lt"/>
                          <a:ea typeface="+mn-ea"/>
                          <a:cs typeface="+mn-cs"/>
                        </a:rPr>
                        <a:t>x</a:t>
                      </a:r>
                      <a:r>
                        <a:rPr kumimoji="0" lang="tr-TR" sz="1800" kern="1200" baseline="-25000" dirty="0" smtClean="0">
                          <a:solidFill>
                            <a:schemeClr val="tx1"/>
                          </a:solidFill>
                          <a:effectLst/>
                          <a:latin typeface="+mn-lt"/>
                          <a:ea typeface="+mn-ea"/>
                          <a:cs typeface="+mn-cs"/>
                        </a:rPr>
                        <a:t>9</a:t>
                      </a:r>
                      <a:endParaRPr kumimoji="0" lang="tr-TR" sz="1800" kern="1200" dirty="0">
                        <a:solidFill>
                          <a:schemeClr val="tx1"/>
                        </a:solidFill>
                        <a:effectLst/>
                        <a:latin typeface="+mn-lt"/>
                        <a:ea typeface="+mn-ea"/>
                        <a:cs typeface="+mn-cs"/>
                      </a:endParaRPr>
                    </a:p>
                  </a:txBody>
                  <a:tcPr/>
                </a:tc>
              </a:tr>
            </a:tbl>
          </a:graphicData>
        </a:graphic>
      </p:graphicFrame>
      <p:sp>
        <p:nvSpPr>
          <p:cNvPr id="9" name="Metin kutusu 8"/>
          <p:cNvSpPr txBox="1"/>
          <p:nvPr/>
        </p:nvSpPr>
        <p:spPr>
          <a:xfrm>
            <a:off x="683568" y="188640"/>
            <a:ext cx="7272808" cy="369332"/>
          </a:xfrm>
          <a:prstGeom prst="rect">
            <a:avLst/>
          </a:prstGeom>
          <a:noFill/>
        </p:spPr>
        <p:txBody>
          <a:bodyPr wrap="square" rtlCol="0">
            <a:spAutoFit/>
          </a:bodyPr>
          <a:lstStyle/>
          <a:p>
            <a:r>
              <a:rPr lang="tr-TR" dirty="0" smtClean="0"/>
              <a:t>Görüntüyü iki kat küçültme için iki yöntem</a:t>
            </a:r>
            <a:endParaRPr lang="tr-TR" dirty="0"/>
          </a:p>
        </p:txBody>
      </p:sp>
    </p:spTree>
    <p:extLst>
      <p:ext uri="{BB962C8B-B14F-4D97-AF65-F5344CB8AC3E}">
        <p14:creationId xmlns:p14="http://schemas.microsoft.com/office/powerpoint/2010/main" val="3720827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Dikdörtgen"/>
          <p:cNvSpPr/>
          <p:nvPr/>
        </p:nvSpPr>
        <p:spPr>
          <a:xfrm>
            <a:off x="0" y="71414"/>
            <a:ext cx="9144000" cy="1569660"/>
          </a:xfrm>
          <a:prstGeom prst="rect">
            <a:avLst/>
          </a:prstGeom>
        </p:spPr>
        <p:txBody>
          <a:bodyPr wrap="square">
            <a:spAutoFit/>
          </a:bodyPr>
          <a:lstStyle/>
          <a:p>
            <a:r>
              <a:rPr lang="tr-TR" sz="2400" dirty="0" smtClean="0"/>
              <a:t>Aşağıdaki şekil bir görüntünün </a:t>
            </a:r>
            <a:r>
              <a:rPr lang="tr-TR" sz="2400" dirty="0" err="1" smtClean="0"/>
              <a:t>kuantalamasında</a:t>
            </a:r>
            <a:r>
              <a:rPr lang="tr-TR" sz="2400" dirty="0" smtClean="0"/>
              <a:t> kullanılan bitlerin sayısının azaltılmasının etkisini gösterir</a:t>
            </a:r>
            <a:r>
              <a:rPr lang="en-US" sz="2400" dirty="0" smtClean="0"/>
              <a:t>. </a:t>
            </a:r>
            <a:r>
              <a:rPr lang="tr-TR" sz="2400" dirty="0" smtClean="0"/>
              <a:t>4-bitlik ve daha az olan görüntülerde yanlış biçimleme veya tonlandırma denilen etki oluşur.</a:t>
            </a:r>
            <a:endParaRPr lang="en-US" sz="2400" dirty="0"/>
          </a:p>
        </p:txBody>
      </p:sp>
      <p:pic>
        <p:nvPicPr>
          <p:cNvPr id="72707" name="Picture 3"/>
          <p:cNvPicPr>
            <a:picLocks noChangeAspect="1" noChangeArrowheads="1"/>
          </p:cNvPicPr>
          <p:nvPr/>
        </p:nvPicPr>
        <p:blipFill>
          <a:blip r:embed="rId3" cstate="print"/>
          <a:srcRect/>
          <a:stretch>
            <a:fillRect/>
          </a:stretch>
        </p:blipFill>
        <p:spPr bwMode="auto">
          <a:xfrm>
            <a:off x="2214546" y="1571612"/>
            <a:ext cx="3929090" cy="3917147"/>
          </a:xfrm>
          <a:prstGeom prst="rect">
            <a:avLst/>
          </a:prstGeom>
          <a:noFill/>
          <a:ln w="9525">
            <a:noFill/>
            <a:miter lim="800000"/>
            <a:headEnd/>
            <a:tailEnd/>
          </a:ln>
        </p:spPr>
      </p:pic>
      <p:sp>
        <p:nvSpPr>
          <p:cNvPr id="6" name="5 Dikdörtgen"/>
          <p:cNvSpPr/>
          <p:nvPr/>
        </p:nvSpPr>
        <p:spPr>
          <a:xfrm>
            <a:off x="0" y="5741275"/>
            <a:ext cx="9144000" cy="830997"/>
          </a:xfrm>
          <a:prstGeom prst="rect">
            <a:avLst/>
          </a:prstGeom>
        </p:spPr>
        <p:txBody>
          <a:bodyPr wrap="square">
            <a:spAutoFit/>
          </a:bodyPr>
          <a:lstStyle/>
          <a:p>
            <a:r>
              <a:rPr lang="tr-TR" sz="2400" dirty="0" smtClean="0"/>
              <a:t>Değişik </a:t>
            </a:r>
            <a:r>
              <a:rPr lang="tr-TR" sz="2400" dirty="0" err="1" smtClean="0"/>
              <a:t>kuantalama</a:t>
            </a:r>
            <a:r>
              <a:rPr lang="tr-TR" sz="2400" dirty="0" smtClean="0"/>
              <a:t> seviyeleri</a:t>
            </a:r>
            <a:r>
              <a:rPr lang="en-US" sz="2400" dirty="0" smtClean="0"/>
              <a:t>: (a) 6 bit; (b) 4 bit; (c) 2 bit; (d) 1 bit. </a:t>
            </a:r>
            <a:br>
              <a:rPr lang="en-US" sz="2400" dirty="0" smtClean="0"/>
            </a:br>
            <a:endParaRPr lang="tr-TR" sz="2400"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p:cNvSpPr>
            <a:spLocks noGrp="1"/>
          </p:cNvSpPr>
          <p:nvPr>
            <p:ph type="title"/>
          </p:nvPr>
        </p:nvSpPr>
        <p:spPr/>
        <p:txBody>
          <a:bodyPr/>
          <a:lstStyle/>
          <a:p>
            <a:endParaRPr lang="tr-TR"/>
          </a:p>
        </p:txBody>
      </p:sp>
      <p:sp>
        <p:nvSpPr>
          <p:cNvPr id="5" name="İçerik Yer Tutucusu 4"/>
          <p:cNvSpPr>
            <a:spLocks noGrp="1"/>
          </p:cNvSpPr>
          <p:nvPr>
            <p:ph idx="1"/>
          </p:nvPr>
        </p:nvSpPr>
        <p:spPr>
          <a:xfrm>
            <a:off x="539552" y="2564904"/>
            <a:ext cx="3106688" cy="3777283"/>
          </a:xfrm>
        </p:spPr>
        <p:txBody>
          <a:bodyPr>
            <a:normAutofit lnSpcReduction="10000"/>
          </a:bodyPr>
          <a:lstStyle/>
          <a:p>
            <a:pPr marL="36576" indent="0">
              <a:buNone/>
            </a:pPr>
            <a:r>
              <a:rPr lang="tr-TR" sz="2400" dirty="0" smtClean="0"/>
              <a:t>6 bitlik bir görüntüde 64 tane grilik seviyesi vardır.</a:t>
            </a:r>
          </a:p>
          <a:p>
            <a:pPr marL="36576" indent="0">
              <a:buNone/>
            </a:pPr>
            <a:r>
              <a:rPr lang="tr-TR" dirty="0" smtClean="0"/>
              <a:t>0-3          0</a:t>
            </a:r>
          </a:p>
          <a:p>
            <a:pPr marL="36576" indent="0">
              <a:buNone/>
            </a:pPr>
            <a:r>
              <a:rPr lang="tr-TR" dirty="0" smtClean="0"/>
              <a:t>4-7          4</a:t>
            </a:r>
          </a:p>
          <a:p>
            <a:pPr marL="36576" indent="0">
              <a:buNone/>
            </a:pPr>
            <a:r>
              <a:rPr lang="tr-TR" dirty="0" smtClean="0"/>
              <a:t>8-11         8</a:t>
            </a:r>
          </a:p>
          <a:p>
            <a:pPr marL="36576" indent="0">
              <a:buNone/>
            </a:pPr>
            <a:r>
              <a:rPr lang="tr-TR" dirty="0" smtClean="0"/>
              <a:t>.         .     .</a:t>
            </a:r>
          </a:p>
          <a:p>
            <a:pPr marL="36576" indent="0">
              <a:buNone/>
            </a:pPr>
            <a:r>
              <a:rPr lang="tr-TR" dirty="0" smtClean="0"/>
              <a:t>.         .     .</a:t>
            </a:r>
            <a:endParaRPr lang="tr-TR" dirty="0"/>
          </a:p>
        </p:txBody>
      </p:sp>
      <p:sp>
        <p:nvSpPr>
          <p:cNvPr id="2" name="Altbilgi Yer Tutucusu 1"/>
          <p:cNvSpPr>
            <a:spLocks noGrp="1"/>
          </p:cNvSpPr>
          <p:nvPr>
            <p:ph type="ftr" sz="quarter" idx="11"/>
          </p:nvPr>
        </p:nvSpPr>
        <p:spPr/>
        <p:txBody>
          <a:bodyPr/>
          <a:lstStyle/>
          <a:p>
            <a:r>
              <a:rPr lang="en-US" smtClean="0"/>
              <a:t>SAÜ Bilgisayar Mühendisliği </a:t>
            </a:r>
            <a:endParaRPr lang="en-US" dirty="0"/>
          </a:p>
        </p:txBody>
      </p:sp>
      <p:sp>
        <p:nvSpPr>
          <p:cNvPr id="3" name="Slayt Numarası Yer Tutucusu 2"/>
          <p:cNvSpPr>
            <a:spLocks noGrp="1"/>
          </p:cNvSpPr>
          <p:nvPr>
            <p:ph type="sldNum" sz="quarter" idx="12"/>
          </p:nvPr>
        </p:nvSpPr>
        <p:spPr/>
        <p:txBody>
          <a:bodyPr/>
          <a:lstStyle/>
          <a:p>
            <a:fld id="{583A5473-B7E2-4064-90C8-8CDD97F93B60}" type="slidenum">
              <a:rPr lang="en-US" smtClean="0"/>
              <a:pPr/>
              <a:t>47</a:t>
            </a:fld>
            <a:endParaRPr lang="en-US" dirty="0"/>
          </a:p>
        </p:txBody>
      </p:sp>
      <p:cxnSp>
        <p:nvCxnSpPr>
          <p:cNvPr id="7" name="Düz Ok Bağlayıcısı 6"/>
          <p:cNvCxnSpPr/>
          <p:nvPr/>
        </p:nvCxnSpPr>
        <p:spPr>
          <a:xfrm>
            <a:off x="1331640" y="3933056"/>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Düz Ok Bağlayıcısı 7"/>
          <p:cNvCxnSpPr/>
          <p:nvPr/>
        </p:nvCxnSpPr>
        <p:spPr>
          <a:xfrm>
            <a:off x="1331640" y="4437112"/>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Düz Ok Bağlayıcısı 8"/>
          <p:cNvCxnSpPr/>
          <p:nvPr/>
        </p:nvCxnSpPr>
        <p:spPr>
          <a:xfrm>
            <a:off x="1403648" y="4941168"/>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Metin kutusu 9"/>
          <p:cNvSpPr txBox="1"/>
          <p:nvPr/>
        </p:nvSpPr>
        <p:spPr>
          <a:xfrm>
            <a:off x="539552" y="1556792"/>
            <a:ext cx="7272808" cy="830997"/>
          </a:xfrm>
          <a:prstGeom prst="rect">
            <a:avLst/>
          </a:prstGeom>
          <a:noFill/>
        </p:spPr>
        <p:txBody>
          <a:bodyPr wrap="square" rtlCol="0">
            <a:spAutoFit/>
          </a:bodyPr>
          <a:lstStyle/>
          <a:p>
            <a:pPr marL="36576"/>
            <a:r>
              <a:rPr lang="tr-TR" sz="2400" dirty="0"/>
              <a:t>8 bitlik bir görüntüde 0’dan 255’e kadar </a:t>
            </a:r>
            <a:r>
              <a:rPr lang="tr-TR" sz="2400" dirty="0" smtClean="0"/>
              <a:t>256 tane grilik </a:t>
            </a:r>
            <a:r>
              <a:rPr lang="tr-TR" sz="2400" dirty="0"/>
              <a:t>seviyeleri </a:t>
            </a:r>
            <a:r>
              <a:rPr lang="tr-TR" sz="2400" dirty="0" smtClean="0"/>
              <a:t>vardır (</a:t>
            </a:r>
            <a:r>
              <a:rPr lang="tr-TR" sz="2400" baseline="-25000" dirty="0" smtClean="0"/>
              <a:t>2</a:t>
            </a:r>
            <a:r>
              <a:rPr lang="tr-TR" sz="2400" baseline="30000" dirty="0" smtClean="0"/>
              <a:t>8</a:t>
            </a:r>
            <a:r>
              <a:rPr lang="tr-TR" sz="2400" dirty="0" smtClean="0"/>
              <a:t>).</a:t>
            </a:r>
            <a:endParaRPr lang="tr-TR" sz="2400" dirty="0"/>
          </a:p>
        </p:txBody>
      </p:sp>
      <p:sp>
        <p:nvSpPr>
          <p:cNvPr id="11" name="İçerik Yer Tutucusu 4"/>
          <p:cNvSpPr txBox="1">
            <a:spLocks/>
          </p:cNvSpPr>
          <p:nvPr/>
        </p:nvSpPr>
        <p:spPr>
          <a:xfrm>
            <a:off x="4208951" y="2636912"/>
            <a:ext cx="3106688" cy="3777283"/>
          </a:xfrm>
          <a:prstGeom prst="rect">
            <a:avLst/>
          </a:prstGeom>
        </p:spPr>
        <p:txBody>
          <a:bodyPr vert="horz">
            <a:normAutofit lnSpcReduction="100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Font typeface="Wingdings 2"/>
              <a:buNone/>
            </a:pPr>
            <a:r>
              <a:rPr lang="tr-TR" sz="2400" dirty="0"/>
              <a:t>4</a:t>
            </a:r>
            <a:r>
              <a:rPr lang="tr-TR" sz="2400" dirty="0" smtClean="0"/>
              <a:t> bitlik bir görüntüde 16 tane grilik seviyesi vardır.</a:t>
            </a:r>
          </a:p>
          <a:p>
            <a:pPr marL="36576" indent="0">
              <a:buFont typeface="Wingdings 2"/>
              <a:buNone/>
            </a:pPr>
            <a:r>
              <a:rPr lang="tr-TR" dirty="0" smtClean="0"/>
              <a:t>0-15          0</a:t>
            </a:r>
          </a:p>
          <a:p>
            <a:pPr marL="36576" indent="0">
              <a:buFont typeface="Wingdings 2"/>
              <a:buNone/>
            </a:pPr>
            <a:r>
              <a:rPr lang="tr-TR" dirty="0" smtClean="0"/>
              <a:t>16-31        16</a:t>
            </a:r>
          </a:p>
          <a:p>
            <a:pPr marL="36576" indent="0">
              <a:buFont typeface="Wingdings 2"/>
              <a:buNone/>
            </a:pPr>
            <a:r>
              <a:rPr lang="tr-TR" dirty="0" smtClean="0"/>
              <a:t>32-47          32</a:t>
            </a:r>
          </a:p>
          <a:p>
            <a:pPr marL="36576" indent="0">
              <a:buFont typeface="Wingdings 2"/>
              <a:buNone/>
            </a:pPr>
            <a:r>
              <a:rPr lang="tr-TR" dirty="0" smtClean="0"/>
              <a:t>.         .     .</a:t>
            </a:r>
          </a:p>
          <a:p>
            <a:pPr marL="36576" indent="0">
              <a:buFont typeface="Wingdings 2"/>
              <a:buNone/>
            </a:pPr>
            <a:r>
              <a:rPr lang="tr-TR" dirty="0" smtClean="0"/>
              <a:t>.         .     .</a:t>
            </a:r>
            <a:endParaRPr lang="tr-TR" dirty="0"/>
          </a:p>
        </p:txBody>
      </p:sp>
      <p:cxnSp>
        <p:nvCxnSpPr>
          <p:cNvPr id="12" name="Düz Ok Bağlayıcısı 11"/>
          <p:cNvCxnSpPr/>
          <p:nvPr/>
        </p:nvCxnSpPr>
        <p:spPr>
          <a:xfrm>
            <a:off x="5177847" y="3861048"/>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Düz Ok Bağlayıcısı 12"/>
          <p:cNvCxnSpPr/>
          <p:nvPr/>
        </p:nvCxnSpPr>
        <p:spPr>
          <a:xfrm>
            <a:off x="5330247" y="4437112"/>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p:nvPr/>
        </p:nvCxnSpPr>
        <p:spPr>
          <a:xfrm>
            <a:off x="5436096" y="4941168"/>
            <a:ext cx="864096"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882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501122" cy="2954655"/>
          </a:xfrm>
          <a:prstGeom prst="rect">
            <a:avLst/>
          </a:prstGeom>
          <a:noFill/>
        </p:spPr>
        <p:txBody>
          <a:bodyPr wrap="square" rtlCol="0">
            <a:spAutoFit/>
          </a:bodyPr>
          <a:lstStyle/>
          <a:p>
            <a:pPr algn="just"/>
            <a:r>
              <a:rPr lang="tr-TR" sz="2400" dirty="0" smtClean="0"/>
              <a:t>Bir resim sürekli bir görüntünün dijitalleştirilmiş hali ile temsil edilir.</a:t>
            </a:r>
            <a:r>
              <a:rPr lang="en-US" sz="2400" dirty="0" smtClean="0"/>
              <a:t> </a:t>
            </a:r>
            <a:r>
              <a:rPr lang="tr-TR" sz="2400" dirty="0" smtClean="0"/>
              <a:t>Resim örneklendikçe dijitalleştirici ışığı parlaklığı temsil eden bir işarete dönüştürür. Bir</a:t>
            </a:r>
            <a:r>
              <a:rPr lang="en-US" sz="2400" dirty="0" smtClean="0"/>
              <a:t> </a:t>
            </a:r>
            <a:r>
              <a:rPr lang="tr-TR" sz="2400" dirty="0" smtClean="0"/>
              <a:t>dönüştürücü (</a:t>
            </a:r>
            <a:r>
              <a:rPr lang="en-US" sz="2400" dirty="0" smtClean="0"/>
              <a:t>transducer</a:t>
            </a:r>
            <a:r>
              <a:rPr lang="tr-TR" sz="2400" dirty="0" smtClean="0"/>
              <a:t>)</a:t>
            </a:r>
            <a:r>
              <a:rPr lang="en-US" sz="2400" dirty="0" smtClean="0"/>
              <a:t> </a:t>
            </a:r>
            <a:r>
              <a:rPr lang="tr-TR" sz="2400" dirty="0" smtClean="0"/>
              <a:t>bu dönüşümü yapar</a:t>
            </a:r>
            <a:r>
              <a:rPr lang="en-US" sz="2400" dirty="0" smtClean="0"/>
              <a:t>. </a:t>
            </a:r>
            <a:r>
              <a:rPr lang="tr-TR" sz="2400" dirty="0" smtClean="0"/>
              <a:t>Bir </a:t>
            </a:r>
            <a:r>
              <a:rPr lang="tr-TR" sz="2400" dirty="0" err="1" smtClean="0"/>
              <a:t>analogdan</a:t>
            </a:r>
            <a:r>
              <a:rPr lang="tr-TR" sz="2400" dirty="0" smtClean="0"/>
              <a:t> dijitale dönüştürücü </a:t>
            </a:r>
            <a:r>
              <a:rPr lang="en-US" sz="2400" dirty="0" smtClean="0"/>
              <a:t>(AID) </a:t>
            </a:r>
            <a:r>
              <a:rPr lang="tr-TR" sz="2400" dirty="0" smtClean="0"/>
              <a:t>dijital olarak saklanabilen veriyi üretmek için bu işareti </a:t>
            </a:r>
            <a:r>
              <a:rPr lang="tr-TR" sz="2400" dirty="0" err="1" smtClean="0"/>
              <a:t>kuantalar</a:t>
            </a:r>
            <a:r>
              <a:rPr lang="tr-TR" sz="2400" dirty="0" smtClean="0"/>
              <a:t>.</a:t>
            </a:r>
            <a:r>
              <a:rPr lang="en-US" sz="2400" dirty="0" smtClean="0"/>
              <a:t> </a:t>
            </a:r>
            <a:r>
              <a:rPr lang="tr-TR" sz="2400" dirty="0" smtClean="0"/>
              <a:t>Bu veri yoğunluğunu temsil eder.</a:t>
            </a:r>
            <a:r>
              <a:rPr lang="en-US" sz="2400" dirty="0" smtClean="0"/>
              <a:t> </a:t>
            </a:r>
            <a:r>
              <a:rPr lang="tr-TR" sz="2400" dirty="0" smtClean="0"/>
              <a:t>Böylece, siyah 0 ile ve beyaz mümkün olan maksimum değer ile temsil edilir.</a:t>
            </a:r>
            <a:r>
              <a:rPr lang="en-US" sz="2400" dirty="0" smtClean="0"/>
              <a:t> </a:t>
            </a:r>
            <a:endParaRPr lang="tr-TR" sz="2400"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3" cstate="print"/>
          <a:srcRect l="33691" t="18554" r="2588" b="40430"/>
          <a:stretch>
            <a:fillRect/>
          </a:stretch>
        </p:blipFill>
        <p:spPr bwMode="auto">
          <a:xfrm>
            <a:off x="0" y="642918"/>
            <a:ext cx="9144000" cy="4714908"/>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142844" y="534487"/>
            <a:ext cx="8643998" cy="5109091"/>
          </a:xfrm>
          <a:prstGeom prst="rect">
            <a:avLst/>
          </a:prstGeom>
          <a:noFill/>
        </p:spPr>
        <p:txBody>
          <a:bodyPr wrap="square" rtlCol="0">
            <a:spAutoFit/>
          </a:bodyPr>
          <a:lstStyle/>
          <a:p>
            <a:r>
              <a:rPr lang="tr-TR" sz="2200" i="1" dirty="0" smtClean="0">
                <a:solidFill>
                  <a:srgbClr val="FFC000"/>
                </a:solidFill>
              </a:rPr>
              <a:t>Zıtlık</a:t>
            </a:r>
            <a:r>
              <a:rPr lang="en-US" sz="2200" dirty="0" smtClean="0">
                <a:solidFill>
                  <a:srgbClr val="FFC000"/>
                </a:solidFill>
              </a:rPr>
              <a:t> </a:t>
            </a:r>
            <a:r>
              <a:rPr lang="tr-TR" sz="2200" dirty="0" smtClean="0">
                <a:solidFill>
                  <a:srgbClr val="FFC000"/>
                </a:solidFill>
              </a:rPr>
              <a:t>(</a:t>
            </a:r>
            <a:r>
              <a:rPr lang="tr-TR" sz="2200" dirty="0" err="1" smtClean="0">
                <a:solidFill>
                  <a:srgbClr val="FFC000"/>
                </a:solidFill>
              </a:rPr>
              <a:t>contrast</a:t>
            </a:r>
            <a:r>
              <a:rPr lang="tr-TR" sz="2200" dirty="0" smtClean="0">
                <a:solidFill>
                  <a:srgbClr val="FFC000"/>
                </a:solidFill>
              </a:rPr>
              <a:t>) </a:t>
            </a:r>
            <a:r>
              <a:rPr lang="tr-TR" sz="2200" dirty="0" smtClean="0"/>
              <a:t>görüntünün en koyu bölgesinden en açık bölgesine doğru olan derecelenmedir.</a:t>
            </a:r>
            <a:r>
              <a:rPr lang="en-US" sz="2200" dirty="0" smtClean="0"/>
              <a:t> </a:t>
            </a:r>
            <a:r>
              <a:rPr lang="en-US" sz="2200" i="1" dirty="0" smtClean="0"/>
              <a:t>I</a:t>
            </a:r>
            <a:r>
              <a:rPr lang="en-US" sz="2200" baseline="-25000" dirty="0" smtClean="0"/>
              <a:t>max</a:t>
            </a:r>
            <a:r>
              <a:rPr lang="en-US" sz="2200" dirty="0" smtClean="0"/>
              <a:t> </a:t>
            </a:r>
            <a:r>
              <a:rPr lang="tr-TR" sz="2200" dirty="0" smtClean="0"/>
              <a:t>ve</a:t>
            </a:r>
            <a:r>
              <a:rPr lang="en-US" sz="2200" dirty="0" smtClean="0"/>
              <a:t> </a:t>
            </a:r>
            <a:r>
              <a:rPr lang="en-US" sz="2200" i="1" dirty="0" err="1" smtClean="0"/>
              <a:t>I</a:t>
            </a:r>
            <a:r>
              <a:rPr lang="en-US" sz="2200" baseline="-25000" dirty="0" err="1" smtClean="0"/>
              <a:t>min</a:t>
            </a:r>
            <a:r>
              <a:rPr lang="en-US" sz="2200" dirty="0" smtClean="0"/>
              <a:t> </a:t>
            </a:r>
            <a:r>
              <a:rPr lang="tr-TR" sz="2200" dirty="0" smtClean="0"/>
              <a:t>bölgenin veya görüntünün maksimum ve minimum yoğunlukları olmak üzere,</a:t>
            </a:r>
            <a:r>
              <a:rPr lang="en-US" sz="2200" dirty="0" smtClean="0"/>
              <a:t> </a:t>
            </a:r>
            <a:r>
              <a:rPr lang="tr-TR" sz="2200" dirty="0" smtClean="0"/>
              <a:t>matematiksel ifadesi aşağıdaki gibidir.</a:t>
            </a:r>
          </a:p>
          <a:p>
            <a:endParaRPr lang="tr-TR" sz="2200" dirty="0" smtClean="0"/>
          </a:p>
          <a:p>
            <a:endParaRPr lang="tr-TR" sz="2200" dirty="0" smtClean="0"/>
          </a:p>
          <a:p>
            <a:endParaRPr lang="tr-TR" sz="2200" dirty="0" smtClean="0"/>
          </a:p>
          <a:p>
            <a:endParaRPr lang="tr-TR" sz="2200" dirty="0" smtClean="0"/>
          </a:p>
          <a:p>
            <a:endParaRPr lang="tr-TR" sz="2200" dirty="0" smtClean="0"/>
          </a:p>
          <a:p>
            <a:r>
              <a:rPr lang="tr-TR" sz="2200" dirty="0" smtClean="0"/>
              <a:t>Yüksek zıtlıklı görüntüler geniş koyu ve açık bölgelere sahiptir. İyi zıtlıklı görüntüler bütün yoğunluklara sahiptir.</a:t>
            </a:r>
          </a:p>
          <a:p>
            <a:endParaRPr lang="tr-TR" sz="2200" dirty="0" smtClean="0"/>
          </a:p>
          <a:p>
            <a:r>
              <a:rPr lang="tr-TR" sz="2200" dirty="0" smtClean="0"/>
              <a:t>Bir görüntünün zıtlığı arttıkça, izleyici detayları daha iyi algılar.</a:t>
            </a:r>
            <a:r>
              <a:rPr lang="en-US" sz="2200" dirty="0" smtClean="0"/>
              <a:t> </a:t>
            </a:r>
            <a:r>
              <a:rPr lang="tr-TR" sz="2200" dirty="0" smtClean="0"/>
              <a:t>Bu sadece algılamadır, görüntüdeki detayların arttığını göstermez. </a:t>
            </a:r>
            <a:r>
              <a:rPr lang="en-US" sz="2200" dirty="0" smtClean="0"/>
              <a:t> </a:t>
            </a:r>
            <a:endParaRPr lang="tr-TR" sz="2200" dirty="0" smtClean="0"/>
          </a:p>
          <a:p>
            <a:endParaRPr lang="en-US" dirty="0"/>
          </a:p>
        </p:txBody>
      </p:sp>
      <p:sp>
        <p:nvSpPr>
          <p:cNvPr id="103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34" name="Object 10"/>
          <p:cNvGraphicFramePr>
            <a:graphicFrameLocks noChangeAspect="1"/>
          </p:cNvGraphicFramePr>
          <p:nvPr/>
        </p:nvGraphicFramePr>
        <p:xfrm>
          <a:off x="2143108" y="2076448"/>
          <a:ext cx="3619500" cy="995362"/>
        </p:xfrm>
        <a:graphic>
          <a:graphicData uri="http://schemas.openxmlformats.org/presentationml/2006/ole">
            <mc:AlternateContent xmlns:mc="http://schemas.openxmlformats.org/markup-compatibility/2006">
              <mc:Choice xmlns:v="urn:schemas-microsoft-com:vml" Requires="v">
                <p:oleObj spid="_x0000_s1077" name="Denklem" r:id="rId3" imgW="1358640" imgH="431640" progId="Equation.3">
                  <p:embed/>
                </p:oleObj>
              </mc:Choice>
              <mc:Fallback>
                <p:oleObj name="Denklem" r:id="rId3" imgW="1358640" imgH="431640" progId="Equation.3">
                  <p:embed/>
                  <p:pic>
                    <p:nvPicPr>
                      <p:cNvPr id="0" name="Picture 10" descr="Parşöm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08" y="2076448"/>
                        <a:ext cx="3619500" cy="995362"/>
                      </a:xfrm>
                      <a:prstGeom prst="rect">
                        <a:avLst/>
                      </a:prstGeom>
                      <a:blipFill dpi="0" rotWithShape="0">
                        <a:blip r:embed="rId5"/>
                        <a:srcRect/>
                        <a:tile tx="0" ty="0" sx="100000" sy="100000" flip="none" algn="tl"/>
                      </a:blipFill>
                      <a:ln w="9525">
                        <a:solidFill>
                          <a:srgbClr val="FFFFFF"/>
                        </a:solidFill>
                        <a:miter lim="800000"/>
                        <a:headEnd/>
                        <a:tailEnd/>
                      </a:ln>
                    </p:spPr>
                  </p:pic>
                </p:oleObj>
              </mc:Fallback>
            </mc:AlternateContent>
          </a:graphicData>
        </a:graphic>
      </p:graphicFrame>
      <p:sp>
        <p:nvSpPr>
          <p:cNvPr id="5" name="4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l="34082" t="49805" r="2929" b="22851"/>
          <a:stretch>
            <a:fillRect/>
          </a:stretch>
        </p:blipFill>
        <p:spPr bwMode="auto">
          <a:xfrm>
            <a:off x="214282" y="1071546"/>
            <a:ext cx="8776669" cy="3286148"/>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429684" cy="5693866"/>
          </a:xfrm>
          <a:prstGeom prst="rect">
            <a:avLst/>
          </a:prstGeom>
          <a:noFill/>
        </p:spPr>
        <p:txBody>
          <a:bodyPr wrap="square" rtlCol="0">
            <a:spAutoFit/>
          </a:bodyPr>
          <a:lstStyle/>
          <a:p>
            <a:r>
              <a:rPr lang="tr-TR" sz="2400" b="1" dirty="0" smtClean="0">
                <a:solidFill>
                  <a:srgbClr val="FFC000"/>
                </a:solidFill>
              </a:rPr>
              <a:t>İkili (</a:t>
            </a:r>
            <a:r>
              <a:rPr lang="en-US" sz="2400" b="1" dirty="0" err="1" smtClean="0">
                <a:solidFill>
                  <a:srgbClr val="FFC000"/>
                </a:solidFill>
              </a:rPr>
              <a:t>Bina</a:t>
            </a:r>
            <a:r>
              <a:rPr lang="tr-TR" sz="2400" b="1" dirty="0" err="1" smtClean="0">
                <a:solidFill>
                  <a:srgbClr val="FFC000"/>
                </a:solidFill>
              </a:rPr>
              <a:t>ry</a:t>
            </a:r>
            <a:r>
              <a:rPr lang="tr-TR" sz="2400" b="1" dirty="0" smtClean="0">
                <a:solidFill>
                  <a:srgbClr val="FFC000"/>
                </a:solidFill>
              </a:rPr>
              <a:t>) Görüntüler</a:t>
            </a:r>
          </a:p>
          <a:p>
            <a:endParaRPr lang="en-US" sz="2000" b="1" dirty="0" smtClean="0"/>
          </a:p>
          <a:p>
            <a:r>
              <a:rPr lang="tr-TR" sz="2000" dirty="0" smtClean="0"/>
              <a:t>İkili bir görüntüde, her bir piksel sadece iki ayrı değerden biri ile gösterilir. </a:t>
            </a:r>
          </a:p>
          <a:p>
            <a:endParaRPr lang="en-US" sz="2000" dirty="0" smtClean="0"/>
          </a:p>
          <a:p>
            <a:r>
              <a:rPr lang="tr-TR" sz="2000" dirty="0" smtClean="0"/>
              <a:t>Temel olarak, bu iki değer açık (on) ve kapalı (</a:t>
            </a:r>
            <a:r>
              <a:rPr lang="tr-TR" sz="2000" dirty="0" err="1" smtClean="0"/>
              <a:t>off</a:t>
            </a:r>
            <a:r>
              <a:rPr lang="tr-TR" sz="2000" dirty="0" smtClean="0"/>
              <a:t>) ile alakalıdır. İkili bir görüntü 0’lar (</a:t>
            </a:r>
            <a:r>
              <a:rPr lang="tr-TR" sz="2000" dirty="0" err="1" smtClean="0"/>
              <a:t>off</a:t>
            </a:r>
            <a:r>
              <a:rPr lang="tr-TR" sz="2000" dirty="0" smtClean="0"/>
              <a:t> </a:t>
            </a:r>
            <a:r>
              <a:rPr lang="tr-TR" sz="2000" dirty="0" err="1" smtClean="0"/>
              <a:t>pixel</a:t>
            </a:r>
            <a:r>
              <a:rPr lang="tr-TR" sz="2000" dirty="0" smtClean="0"/>
              <a:t>) ve 1’ler (on </a:t>
            </a:r>
            <a:r>
              <a:rPr lang="tr-TR" sz="2000" dirty="0" err="1" smtClean="0"/>
              <a:t>pixel</a:t>
            </a:r>
            <a:r>
              <a:rPr lang="tr-TR" sz="2000" dirty="0" smtClean="0"/>
              <a:t>) olmak üzere iki boyutlu matrisler halinde saklanır.</a:t>
            </a:r>
          </a:p>
          <a:p>
            <a:endParaRPr lang="en-US" sz="2000" dirty="0" smtClean="0"/>
          </a:p>
          <a:p>
            <a:r>
              <a:rPr lang="tr-TR" sz="2000" dirty="0" smtClean="0"/>
              <a:t>İkili bir görüntü keskin (</a:t>
            </a:r>
            <a:r>
              <a:rPr lang="tr-TR" sz="2000" dirty="0" err="1" smtClean="0"/>
              <a:t>intensity</a:t>
            </a:r>
            <a:r>
              <a:rPr lang="tr-TR" sz="2000" dirty="0" smtClean="0"/>
              <a:t>) görüntülerin özel bir biçimi olarak ele alınabilir. </a:t>
            </a:r>
            <a:r>
              <a:rPr lang="en-US" sz="2000" dirty="0" smtClean="0"/>
              <a:t> </a:t>
            </a:r>
            <a:r>
              <a:rPr lang="tr-TR" sz="2000" dirty="0" smtClean="0"/>
              <a:t>Diğer yorumlar da mümkündür, bununla birlikte ikili görüntüyü sadece iki renkli indeksli görüntü olarak da düşünebilirsiniz.</a:t>
            </a:r>
          </a:p>
          <a:p>
            <a:endParaRPr lang="en-US" sz="2000" dirty="0" smtClean="0"/>
          </a:p>
          <a:p>
            <a:r>
              <a:rPr lang="tr-TR" sz="2000" dirty="0" smtClean="0"/>
              <a:t>İkili bir görüntü </a:t>
            </a:r>
            <a:r>
              <a:rPr lang="en-US" sz="2000" dirty="0" smtClean="0"/>
              <a:t>double </a:t>
            </a:r>
            <a:r>
              <a:rPr lang="tr-TR" sz="2000" dirty="0" smtClean="0"/>
              <a:t>veya</a:t>
            </a:r>
            <a:r>
              <a:rPr lang="en-US" sz="2000" dirty="0" smtClean="0"/>
              <a:t> uint8</a:t>
            </a:r>
            <a:r>
              <a:rPr lang="tr-TR" sz="2000" dirty="0" smtClean="0"/>
              <a:t> dizisi halinde saklanabilir</a:t>
            </a:r>
            <a:r>
              <a:rPr lang="en-US" sz="2000" dirty="0" smtClean="0"/>
              <a:t>. </a:t>
            </a:r>
            <a:r>
              <a:rPr lang="tr-TR" sz="2000" dirty="0" smtClean="0"/>
              <a:t>Bununla birlikte</a:t>
            </a:r>
            <a:r>
              <a:rPr lang="en-US" sz="2000" dirty="0" smtClean="0"/>
              <a:t>, </a:t>
            </a:r>
            <a:r>
              <a:rPr lang="tr-TR" sz="2000" dirty="0" smtClean="0"/>
              <a:t>bir </a:t>
            </a:r>
            <a:r>
              <a:rPr lang="en-US" sz="2000" dirty="0" smtClean="0"/>
              <a:t>uint8 </a:t>
            </a:r>
            <a:r>
              <a:rPr lang="tr-TR" sz="2000" dirty="0" smtClean="0"/>
              <a:t>dizisi</a:t>
            </a:r>
            <a:r>
              <a:rPr lang="en-US" sz="2000" dirty="0" smtClean="0"/>
              <a:t> </a:t>
            </a:r>
            <a:r>
              <a:rPr lang="tr-TR" sz="2000" dirty="0" smtClean="0"/>
              <a:t>tercih edilir</a:t>
            </a:r>
            <a:r>
              <a:rPr lang="en-US" sz="2000" dirty="0" smtClean="0"/>
              <a:t>, </a:t>
            </a:r>
            <a:r>
              <a:rPr lang="tr-TR" sz="2000" dirty="0" smtClean="0"/>
              <a:t>çünkü hafızada daha az yer kaplar</a:t>
            </a:r>
            <a:r>
              <a:rPr lang="en-US" sz="2000" dirty="0" smtClean="0"/>
              <a:t>. </a:t>
            </a:r>
            <a:r>
              <a:rPr lang="tr-TR" sz="2000" dirty="0" smtClean="0"/>
              <a:t>Görüntü İşleme</a:t>
            </a:r>
            <a:r>
              <a:rPr lang="en-US" sz="2000" dirty="0" smtClean="0"/>
              <a:t> Toolbox</a:t>
            </a:r>
            <a:r>
              <a:rPr lang="tr-TR" sz="2000" dirty="0" smtClean="0"/>
              <a:t>’</a:t>
            </a:r>
            <a:r>
              <a:rPr lang="tr-TR" sz="2000" dirty="0" err="1" smtClean="0"/>
              <a:t>ında</a:t>
            </a:r>
            <a:r>
              <a:rPr lang="en-US" sz="2000" dirty="0" smtClean="0"/>
              <a:t>, </a:t>
            </a:r>
            <a:r>
              <a:rPr lang="tr-TR" sz="2000" dirty="0" smtClean="0"/>
              <a:t>herhangi bir  fonksiyon ikili görüntü olarak geri dönebilir. T</a:t>
            </a:r>
            <a:r>
              <a:rPr lang="en-US" sz="2000" dirty="0" err="1" smtClean="0"/>
              <a:t>oolbox</a:t>
            </a:r>
            <a:r>
              <a:rPr lang="en-US" sz="2000" dirty="0" smtClean="0"/>
              <a:t> [0,1]</a:t>
            </a:r>
            <a:r>
              <a:rPr lang="tr-TR" sz="2000" dirty="0" smtClean="0"/>
              <a:t> aralığında mantıksal bayrak kullanır </a:t>
            </a:r>
            <a:r>
              <a:rPr lang="en-US" sz="2000" dirty="0" smtClean="0"/>
              <a:t>(</a:t>
            </a:r>
            <a:r>
              <a:rPr lang="tr-TR" sz="2000" dirty="0" smtClean="0"/>
              <a:t>Eğer mantıksal bayrak kapalıysa</a:t>
            </a:r>
            <a:r>
              <a:rPr lang="en-US" sz="2000" dirty="0" smtClean="0"/>
              <a:t>, </a:t>
            </a:r>
            <a:r>
              <a:rPr lang="tr-TR" sz="2000" dirty="0" smtClean="0"/>
              <a:t>T</a:t>
            </a:r>
            <a:r>
              <a:rPr lang="en-US" sz="2000" dirty="0" err="1" smtClean="0"/>
              <a:t>oolbox</a:t>
            </a:r>
            <a:r>
              <a:rPr lang="en-US" sz="2000" dirty="0" smtClean="0"/>
              <a:t> </a:t>
            </a:r>
            <a:r>
              <a:rPr lang="tr-TR" sz="2000" dirty="0" smtClean="0"/>
              <a:t>veri aralığının</a:t>
            </a:r>
            <a:r>
              <a:rPr lang="en-US" sz="2000" dirty="0" smtClean="0"/>
              <a:t> [0,255]</a:t>
            </a:r>
            <a:r>
              <a:rPr lang="tr-TR" sz="2000" dirty="0" smtClean="0"/>
              <a:t> olduğunu varsayar</a:t>
            </a:r>
            <a:r>
              <a:rPr lang="en-US" sz="2000" dirty="0" smtClean="0"/>
              <a:t>)</a:t>
            </a:r>
            <a:r>
              <a:rPr lang="tr-TR" sz="2000" dirty="0" smtClean="0"/>
              <a:t>.</a:t>
            </a:r>
            <a:endParaRPr lang="en-US" sz="2000"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p:cNvSpPr>
            <a:spLocks noGrp="1"/>
          </p:cNvSpPr>
          <p:nvPr>
            <p:ph type="title"/>
          </p:nvPr>
        </p:nvSpPr>
        <p:spPr/>
        <p:txBody>
          <a:bodyPr/>
          <a:lstStyle/>
          <a:p>
            <a:endParaRPr lang="tr-TR"/>
          </a:p>
        </p:txBody>
      </p:sp>
      <p:sp>
        <p:nvSpPr>
          <p:cNvPr id="5" name="İçerik Yer Tutucusu 4"/>
          <p:cNvSpPr>
            <a:spLocks noGrp="1"/>
          </p:cNvSpPr>
          <p:nvPr>
            <p:ph idx="1"/>
          </p:nvPr>
        </p:nvSpPr>
        <p:spPr>
          <a:xfrm>
            <a:off x="467544" y="1772816"/>
            <a:ext cx="7467600" cy="4525963"/>
          </a:xfrm>
        </p:spPr>
        <p:txBody>
          <a:bodyPr>
            <a:normAutofit fontScale="77500" lnSpcReduction="20000"/>
          </a:bodyPr>
          <a:lstStyle/>
          <a:p>
            <a:pPr marL="36576" indent="0">
              <a:buNone/>
            </a:pPr>
            <a:r>
              <a:rPr lang="tr-TR" dirty="0" smtClean="0"/>
              <a:t>İkili görüntüler </a:t>
            </a:r>
            <a:r>
              <a:rPr lang="en-US" dirty="0" err="1" smtClean="0"/>
              <a:t>sık</a:t>
            </a:r>
            <a:r>
              <a:rPr lang="en-US" dirty="0" smtClean="0"/>
              <a:t> </a:t>
            </a:r>
            <a:r>
              <a:rPr lang="en-US" dirty="0" err="1"/>
              <a:t>olarak</a:t>
            </a:r>
            <a:r>
              <a:rPr lang="en-US" dirty="0"/>
              <a:t> </a:t>
            </a:r>
            <a:r>
              <a:rPr lang="en-US" dirty="0" err="1"/>
              <a:t>genel</a:t>
            </a:r>
            <a:r>
              <a:rPr lang="en-US" dirty="0"/>
              <a:t> </a:t>
            </a:r>
            <a:r>
              <a:rPr lang="en-US" dirty="0" err="1"/>
              <a:t>şekil</a:t>
            </a:r>
            <a:r>
              <a:rPr lang="en-US" dirty="0"/>
              <a:t> </a:t>
            </a:r>
            <a:r>
              <a:rPr lang="en-US" dirty="0" err="1"/>
              <a:t>veya</a:t>
            </a:r>
            <a:r>
              <a:rPr lang="en-US" dirty="0"/>
              <a:t> </a:t>
            </a:r>
            <a:r>
              <a:rPr lang="en-US" dirty="0" err="1"/>
              <a:t>taslak</a:t>
            </a:r>
            <a:r>
              <a:rPr lang="en-US" dirty="0"/>
              <a:t> </a:t>
            </a:r>
            <a:r>
              <a:rPr lang="en-US" dirty="0" err="1"/>
              <a:t>gibi</a:t>
            </a:r>
            <a:r>
              <a:rPr lang="en-US" dirty="0"/>
              <a:t> </a:t>
            </a:r>
            <a:r>
              <a:rPr lang="en-US" dirty="0" err="1"/>
              <a:t>bilgi</a:t>
            </a:r>
            <a:r>
              <a:rPr lang="en-US" dirty="0"/>
              <a:t> </a:t>
            </a:r>
            <a:r>
              <a:rPr lang="en-US" dirty="0" err="1"/>
              <a:t>gerektiren</a:t>
            </a:r>
            <a:r>
              <a:rPr lang="en-US" dirty="0"/>
              <a:t> </a:t>
            </a:r>
            <a:r>
              <a:rPr lang="en-US" dirty="0" err="1"/>
              <a:t>bilgisayar</a:t>
            </a:r>
            <a:r>
              <a:rPr lang="en-US" dirty="0"/>
              <a:t> </a:t>
            </a:r>
            <a:r>
              <a:rPr lang="en-US" dirty="0" err="1"/>
              <a:t>görüş</a:t>
            </a:r>
            <a:r>
              <a:rPr lang="en-US" dirty="0"/>
              <a:t> </a:t>
            </a:r>
            <a:r>
              <a:rPr lang="en-US" dirty="0" err="1"/>
              <a:t>uygulamalarında</a:t>
            </a:r>
            <a:r>
              <a:rPr lang="en-US" dirty="0"/>
              <a:t> </a:t>
            </a:r>
            <a:r>
              <a:rPr lang="en-US" dirty="0" err="1"/>
              <a:t>kullanılır</a:t>
            </a:r>
            <a:r>
              <a:rPr lang="en-US" dirty="0"/>
              <a:t>.  </a:t>
            </a:r>
            <a:r>
              <a:rPr lang="en-US" dirty="0" err="1"/>
              <a:t>Bir</a:t>
            </a:r>
            <a:r>
              <a:rPr lang="en-US" dirty="0"/>
              <a:t> </a:t>
            </a:r>
            <a:r>
              <a:rPr lang="en-US" dirty="0" err="1"/>
              <a:t>nesneyi</a:t>
            </a:r>
            <a:r>
              <a:rPr lang="en-US" dirty="0"/>
              <a:t> </a:t>
            </a:r>
            <a:r>
              <a:rPr lang="en-US" dirty="0" err="1"/>
              <a:t>sürüklemek</a:t>
            </a:r>
            <a:r>
              <a:rPr lang="en-US" dirty="0"/>
              <a:t> </a:t>
            </a:r>
            <a:r>
              <a:rPr lang="en-US" dirty="0" err="1"/>
              <a:t>için</a:t>
            </a:r>
            <a:r>
              <a:rPr lang="en-US" dirty="0"/>
              <a:t> robot </a:t>
            </a:r>
            <a:r>
              <a:rPr lang="en-US" dirty="0" err="1"/>
              <a:t>sürükleyiciyi</a:t>
            </a:r>
            <a:r>
              <a:rPr lang="en-US" dirty="0"/>
              <a:t> </a:t>
            </a:r>
            <a:r>
              <a:rPr lang="en-US" dirty="0" err="1"/>
              <a:t>pozisyona</a:t>
            </a:r>
            <a:r>
              <a:rPr lang="en-US" dirty="0"/>
              <a:t> </a:t>
            </a:r>
            <a:r>
              <a:rPr lang="en-US" dirty="0" err="1"/>
              <a:t>getirmek</a:t>
            </a:r>
            <a:r>
              <a:rPr lang="en-US" dirty="0"/>
              <a:t> </a:t>
            </a:r>
            <a:r>
              <a:rPr lang="en-US" dirty="0" err="1"/>
              <a:t>için</a:t>
            </a:r>
            <a:r>
              <a:rPr lang="en-US" dirty="0"/>
              <a:t>, </a:t>
            </a:r>
            <a:r>
              <a:rPr lang="en-US" dirty="0" err="1"/>
              <a:t>üretilmiş</a:t>
            </a:r>
            <a:r>
              <a:rPr lang="en-US" dirty="0"/>
              <a:t> </a:t>
            </a:r>
            <a:r>
              <a:rPr lang="en-US" dirty="0" err="1"/>
              <a:t>bir</a:t>
            </a:r>
            <a:r>
              <a:rPr lang="en-US" dirty="0"/>
              <a:t> </a:t>
            </a:r>
            <a:r>
              <a:rPr lang="en-US" dirty="0" err="1"/>
              <a:t>mamulü</a:t>
            </a:r>
            <a:r>
              <a:rPr lang="en-US" dirty="0"/>
              <a:t> </a:t>
            </a:r>
            <a:r>
              <a:rPr lang="en-US" dirty="0" err="1"/>
              <a:t>hatalara</a:t>
            </a:r>
            <a:r>
              <a:rPr lang="en-US" dirty="0"/>
              <a:t> </a:t>
            </a:r>
            <a:r>
              <a:rPr lang="en-US" dirty="0" err="1"/>
              <a:t>karşı</a:t>
            </a:r>
            <a:r>
              <a:rPr lang="en-US" dirty="0"/>
              <a:t> </a:t>
            </a:r>
            <a:r>
              <a:rPr lang="en-US" dirty="0" err="1"/>
              <a:t>denetlemek</a:t>
            </a:r>
            <a:r>
              <a:rPr lang="en-US" dirty="0"/>
              <a:t> </a:t>
            </a:r>
            <a:r>
              <a:rPr lang="en-US" dirty="0" err="1"/>
              <a:t>için</a:t>
            </a:r>
            <a:r>
              <a:rPr lang="en-US" dirty="0"/>
              <a:t>, </a:t>
            </a:r>
            <a:r>
              <a:rPr lang="en-US" dirty="0" err="1"/>
              <a:t>kopya</a:t>
            </a:r>
            <a:r>
              <a:rPr lang="en-US" dirty="0"/>
              <a:t> (FAX) </a:t>
            </a:r>
            <a:r>
              <a:rPr lang="en-US" dirty="0" err="1"/>
              <a:t>görüntüleri</a:t>
            </a:r>
            <a:r>
              <a:rPr lang="en-US" dirty="0"/>
              <a:t> </a:t>
            </a:r>
            <a:r>
              <a:rPr lang="en-US" dirty="0" err="1"/>
              <a:t>veya</a:t>
            </a:r>
            <a:r>
              <a:rPr lang="en-US" dirty="0"/>
              <a:t> </a:t>
            </a:r>
            <a:r>
              <a:rPr lang="en-US" dirty="0" err="1"/>
              <a:t>optik</a:t>
            </a:r>
            <a:r>
              <a:rPr lang="en-US" dirty="0"/>
              <a:t> </a:t>
            </a:r>
            <a:r>
              <a:rPr lang="en-US" dirty="0" err="1"/>
              <a:t>karakter</a:t>
            </a:r>
            <a:r>
              <a:rPr lang="en-US" dirty="0"/>
              <a:t> </a:t>
            </a:r>
            <a:r>
              <a:rPr lang="en-US" dirty="0" err="1"/>
              <a:t>tanımlamaları</a:t>
            </a:r>
            <a:r>
              <a:rPr lang="en-US" dirty="0"/>
              <a:t> (OCR) </a:t>
            </a:r>
            <a:r>
              <a:rPr lang="en-US" dirty="0" err="1"/>
              <a:t>gibi</a:t>
            </a:r>
            <a:r>
              <a:rPr lang="en-US" dirty="0"/>
              <a:t> </a:t>
            </a:r>
            <a:r>
              <a:rPr lang="en-US" dirty="0" err="1"/>
              <a:t>uygulamalar</a:t>
            </a:r>
            <a:r>
              <a:rPr lang="en-US" dirty="0"/>
              <a:t> </a:t>
            </a:r>
            <a:r>
              <a:rPr lang="en-US" dirty="0" err="1"/>
              <a:t>örnek</a:t>
            </a:r>
            <a:r>
              <a:rPr lang="en-US" dirty="0"/>
              <a:t> </a:t>
            </a:r>
            <a:r>
              <a:rPr lang="en-US" dirty="0" err="1"/>
              <a:t>olarak</a:t>
            </a:r>
            <a:r>
              <a:rPr lang="en-US" dirty="0"/>
              <a:t> </a:t>
            </a:r>
            <a:r>
              <a:rPr lang="en-US" dirty="0" err="1" smtClean="0"/>
              <a:t>verilebilir</a:t>
            </a:r>
            <a:r>
              <a:rPr lang="tr-TR" dirty="0" smtClean="0"/>
              <a:t>.</a:t>
            </a:r>
            <a:r>
              <a:rPr lang="en-US" dirty="0" smtClean="0"/>
              <a:t> </a:t>
            </a:r>
            <a:endParaRPr lang="tr-TR" dirty="0" smtClean="0"/>
          </a:p>
          <a:p>
            <a:pPr marL="36576" indent="0">
              <a:buNone/>
            </a:pPr>
            <a:endParaRPr lang="tr-TR" dirty="0" smtClean="0"/>
          </a:p>
          <a:p>
            <a:pPr marL="36576" indent="0">
              <a:buNone/>
            </a:pPr>
            <a:r>
              <a:rPr lang="tr-TR" dirty="0"/>
              <a:t>İkili görüntüler genellikle eşik değeri üzerindeki her değer için pikselin beyaza (‘1’) ve altındakilerin siyaha (‘0’) döndüğü eşik işlemleriyle ilgili gri-skala görüntülerinden oluşturulur.</a:t>
            </a:r>
          </a:p>
          <a:p>
            <a:pPr marL="36576" indent="0">
              <a:buNone/>
            </a:pPr>
            <a:endParaRPr lang="tr-TR" dirty="0"/>
          </a:p>
        </p:txBody>
      </p:sp>
      <p:sp>
        <p:nvSpPr>
          <p:cNvPr id="2" name="Altbilgi Yer Tutucusu 1"/>
          <p:cNvSpPr>
            <a:spLocks noGrp="1"/>
          </p:cNvSpPr>
          <p:nvPr>
            <p:ph type="ftr" sz="quarter" idx="11"/>
          </p:nvPr>
        </p:nvSpPr>
        <p:spPr/>
        <p:txBody>
          <a:bodyPr/>
          <a:lstStyle/>
          <a:p>
            <a:r>
              <a:rPr lang="en-US" smtClean="0"/>
              <a:t>SAÜ Bilgisayar Mühendisliği </a:t>
            </a:r>
            <a:endParaRPr lang="en-US" dirty="0"/>
          </a:p>
        </p:txBody>
      </p:sp>
      <p:sp>
        <p:nvSpPr>
          <p:cNvPr id="3" name="Slayt Numarası Yer Tutucusu 2"/>
          <p:cNvSpPr>
            <a:spLocks noGrp="1"/>
          </p:cNvSpPr>
          <p:nvPr>
            <p:ph type="sldNum" sz="quarter" idx="12"/>
          </p:nvPr>
        </p:nvSpPr>
        <p:spPr/>
        <p:txBody>
          <a:bodyPr/>
          <a:lstStyle/>
          <a:p>
            <a:fld id="{583A5473-B7E2-4064-90C8-8CDD97F93B60}" type="slidenum">
              <a:rPr lang="en-US" smtClean="0"/>
              <a:pPr/>
              <a:t>52</a:t>
            </a:fld>
            <a:endParaRPr lang="en-US" dirty="0"/>
          </a:p>
        </p:txBody>
      </p:sp>
    </p:spTree>
    <p:extLst>
      <p:ext uri="{BB962C8B-B14F-4D97-AF65-F5344CB8AC3E}">
        <p14:creationId xmlns:p14="http://schemas.microsoft.com/office/powerpoint/2010/main" val="3077939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srcRect l="38086" t="41992" r="6250" b="22851"/>
          <a:stretch>
            <a:fillRect/>
          </a:stretch>
        </p:blipFill>
        <p:spPr bwMode="auto">
          <a:xfrm>
            <a:off x="500033" y="428604"/>
            <a:ext cx="8294697" cy="4714908"/>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53</a:t>
            </a:fld>
            <a:endParaRPr lang="en-US" dirty="0"/>
          </a:p>
        </p:txBody>
      </p:sp>
      <p:sp>
        <p:nvSpPr>
          <p:cNvPr id="5" name="4 Metin kutusu"/>
          <p:cNvSpPr txBox="1"/>
          <p:nvPr/>
        </p:nvSpPr>
        <p:spPr>
          <a:xfrm>
            <a:off x="928662" y="5643578"/>
            <a:ext cx="4786346" cy="369332"/>
          </a:xfrm>
          <a:prstGeom prst="rect">
            <a:avLst/>
          </a:prstGeom>
          <a:noFill/>
        </p:spPr>
        <p:txBody>
          <a:bodyPr wrap="square" rtlCol="0">
            <a:spAutoFit/>
          </a:bodyPr>
          <a:lstStyle/>
          <a:p>
            <a:r>
              <a:rPr lang="tr-TR" dirty="0" smtClean="0"/>
              <a:t>Şekil ikili bir görüntü örneğini gösterir.</a:t>
            </a:r>
            <a:endParaRPr lang="tr-T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8786842" cy="6001643"/>
          </a:xfrm>
          <a:prstGeom prst="rect">
            <a:avLst/>
          </a:prstGeom>
          <a:noFill/>
        </p:spPr>
        <p:txBody>
          <a:bodyPr wrap="square" rtlCol="0">
            <a:spAutoFit/>
          </a:bodyPr>
          <a:lstStyle/>
          <a:p>
            <a:r>
              <a:rPr lang="en-US" sz="2400" b="1" dirty="0" smtClean="0">
                <a:solidFill>
                  <a:srgbClr val="FFC000"/>
                </a:solidFill>
              </a:rPr>
              <a:t>RGB </a:t>
            </a:r>
            <a:r>
              <a:rPr lang="tr-TR" sz="2400" b="1" dirty="0" smtClean="0">
                <a:solidFill>
                  <a:srgbClr val="FFC000"/>
                </a:solidFill>
              </a:rPr>
              <a:t>Görüntüleri</a:t>
            </a:r>
          </a:p>
          <a:p>
            <a:pPr algn="just"/>
            <a:endParaRPr lang="tr-TR" b="1" dirty="0" smtClean="0"/>
          </a:p>
          <a:p>
            <a:pPr algn="just"/>
            <a:r>
              <a:rPr lang="tr-TR" dirty="0" smtClean="0"/>
              <a:t>Bir </a:t>
            </a:r>
            <a:r>
              <a:rPr lang="en-US" dirty="0" smtClean="0"/>
              <a:t>RGB </a:t>
            </a:r>
            <a:r>
              <a:rPr lang="tr-TR" dirty="0" smtClean="0"/>
              <a:t>görüntüsü</a:t>
            </a:r>
            <a:r>
              <a:rPr lang="en-US" dirty="0" smtClean="0"/>
              <a:t>, </a:t>
            </a:r>
            <a:r>
              <a:rPr lang="tr-TR" dirty="0" smtClean="0"/>
              <a:t>(</a:t>
            </a:r>
            <a:r>
              <a:rPr lang="en-US" dirty="0" smtClean="0"/>
              <a:t>sometimes referred to as a true-color image</a:t>
            </a:r>
            <a:r>
              <a:rPr lang="tr-TR" dirty="0" smtClean="0"/>
              <a:t>)</a:t>
            </a:r>
            <a:r>
              <a:rPr lang="en-US" dirty="0" smtClean="0"/>
              <a:t> MATLAB</a:t>
            </a:r>
            <a:r>
              <a:rPr lang="tr-TR" dirty="0" smtClean="0"/>
              <a:t>’de her piksel için kırmızı, yeşil ve mavi renk bileşenlerinin tanımlandığı </a:t>
            </a:r>
            <a:r>
              <a:rPr lang="en-US" dirty="0" smtClean="0"/>
              <a:t>m-by-n-by-3</a:t>
            </a:r>
            <a:r>
              <a:rPr lang="tr-TR" dirty="0" smtClean="0"/>
              <a:t>’</a:t>
            </a:r>
            <a:r>
              <a:rPr lang="tr-TR" dirty="0" err="1" smtClean="0"/>
              <a:t>lik</a:t>
            </a:r>
            <a:r>
              <a:rPr lang="tr-TR" dirty="0" smtClean="0"/>
              <a:t> veri dizisi şeklinde saklanır.</a:t>
            </a:r>
            <a:r>
              <a:rPr lang="en-US" dirty="0" smtClean="0"/>
              <a:t>  </a:t>
            </a:r>
            <a:endParaRPr lang="tr-TR" dirty="0" smtClean="0"/>
          </a:p>
          <a:p>
            <a:pPr algn="just"/>
            <a:endParaRPr lang="tr-TR" dirty="0" smtClean="0"/>
          </a:p>
          <a:p>
            <a:pPr algn="just"/>
            <a:r>
              <a:rPr lang="en-US" dirty="0" smtClean="0"/>
              <a:t>RGB </a:t>
            </a:r>
            <a:r>
              <a:rPr lang="tr-TR" dirty="0" smtClean="0"/>
              <a:t>görüntüleri palet kullanmaz</a:t>
            </a:r>
            <a:r>
              <a:rPr lang="en-US" dirty="0" smtClean="0"/>
              <a:t>. </a:t>
            </a:r>
            <a:r>
              <a:rPr lang="tr-TR" dirty="0" smtClean="0"/>
              <a:t>Her pikselin rengi pikselin yerindeki renk düzleminde saklanan kırmızı, yeşil ve mavi yoğunluklarının kombinasyonu ile belirlenir. Grafik dosya sistemi RGB görüntülerini kırmızı, yeşil ve mavi bileşenlerin her biri 8-bitlik olmak üzere, 24-bitlik görüntüler halinde saklar. Bu, 16 milyon tane rengin üretilmesi ile sonuçlanır. Gerçek hayattaki görüntülerin netliği </a:t>
            </a:r>
            <a:r>
              <a:rPr lang="tr-TR" dirty="0" err="1" smtClean="0"/>
              <a:t>true</a:t>
            </a:r>
            <a:r>
              <a:rPr lang="tr-TR" dirty="0" smtClean="0"/>
              <a:t>-</a:t>
            </a:r>
            <a:r>
              <a:rPr lang="tr-TR" dirty="0" err="1" smtClean="0"/>
              <a:t>color</a:t>
            </a:r>
            <a:r>
              <a:rPr lang="tr-TR" dirty="0" smtClean="0"/>
              <a:t> görüntülü </a:t>
            </a:r>
            <a:r>
              <a:rPr lang="tr-TR" dirty="0" err="1" smtClean="0"/>
              <a:t>ledlerin</a:t>
            </a:r>
            <a:r>
              <a:rPr lang="tr-TR" dirty="0" smtClean="0"/>
              <a:t> kullanılması ile sağlanabilir. </a:t>
            </a:r>
            <a:r>
              <a:rPr lang="en-US" dirty="0" smtClean="0"/>
              <a:t> </a:t>
            </a:r>
            <a:endParaRPr lang="tr-TR" dirty="0" smtClean="0"/>
          </a:p>
          <a:p>
            <a:pPr algn="just"/>
            <a:endParaRPr lang="tr-TR" dirty="0" smtClean="0"/>
          </a:p>
          <a:p>
            <a:pPr algn="just"/>
            <a:r>
              <a:rPr lang="tr-TR" dirty="0" smtClean="0"/>
              <a:t>Bir</a:t>
            </a:r>
            <a:r>
              <a:rPr lang="en-US" dirty="0" smtClean="0"/>
              <a:t> RGB </a:t>
            </a:r>
            <a:r>
              <a:rPr lang="tr-TR" dirty="0" smtClean="0"/>
              <a:t>dizisi</a:t>
            </a:r>
            <a:r>
              <a:rPr lang="en-US" dirty="0" smtClean="0"/>
              <a:t> double, uint8, </a:t>
            </a:r>
            <a:r>
              <a:rPr lang="tr-TR" dirty="0" smtClean="0"/>
              <a:t>veya</a:t>
            </a:r>
            <a:r>
              <a:rPr lang="en-US" dirty="0" smtClean="0"/>
              <a:t> uint16</a:t>
            </a:r>
            <a:r>
              <a:rPr lang="tr-TR" dirty="0" smtClean="0"/>
              <a:t> sınıfından olabilir</a:t>
            </a:r>
            <a:r>
              <a:rPr lang="en-US" dirty="0" smtClean="0"/>
              <a:t>. </a:t>
            </a:r>
            <a:r>
              <a:rPr lang="tr-TR" dirty="0" err="1" smtClean="0"/>
              <a:t>Double</a:t>
            </a:r>
            <a:r>
              <a:rPr lang="tr-TR" dirty="0" smtClean="0"/>
              <a:t> bir</a:t>
            </a:r>
            <a:r>
              <a:rPr lang="en-US" dirty="0" smtClean="0"/>
              <a:t> RGB </a:t>
            </a:r>
            <a:r>
              <a:rPr lang="tr-TR" dirty="0" smtClean="0"/>
              <a:t>dizisinde</a:t>
            </a:r>
            <a:r>
              <a:rPr lang="en-US" dirty="0" smtClean="0"/>
              <a:t>, </a:t>
            </a:r>
            <a:r>
              <a:rPr lang="tr-TR" dirty="0" smtClean="0"/>
              <a:t>her renk bileşeni 0 ve 1 arasında bir değer alır. Renk bileşenleri </a:t>
            </a:r>
            <a:r>
              <a:rPr lang="en-US" dirty="0" smtClean="0"/>
              <a:t>(0,0,0)</a:t>
            </a:r>
            <a:r>
              <a:rPr lang="tr-TR" dirty="0" smtClean="0"/>
              <a:t> olan bir piksel siyah rengi gösterirken  </a:t>
            </a:r>
            <a:r>
              <a:rPr lang="en-US" dirty="0" smtClean="0"/>
              <a:t>(1,1,1) </a:t>
            </a:r>
            <a:r>
              <a:rPr lang="tr-TR" dirty="0" smtClean="0"/>
              <a:t>olan bir piksel beyaz rengi gösterir.</a:t>
            </a:r>
            <a:r>
              <a:rPr lang="en-US" dirty="0" smtClean="0"/>
              <a:t> </a:t>
            </a:r>
            <a:endParaRPr lang="tr-TR" dirty="0" smtClean="0"/>
          </a:p>
          <a:p>
            <a:pPr algn="just"/>
            <a:endParaRPr lang="tr-TR" dirty="0" smtClean="0"/>
          </a:p>
          <a:p>
            <a:pPr algn="just"/>
            <a:r>
              <a:rPr lang="tr-TR" dirty="0" smtClean="0"/>
              <a:t>Her piksel için üç renk bileşeni üç boyutlu veri dizisi şeklinde saklanır. Örneğin (10,5) pikselinin kırmızı, yeşil ve mavi renk bileşenleri sırası ile RG</a:t>
            </a:r>
            <a:r>
              <a:rPr lang="en-US" dirty="0" smtClean="0"/>
              <a:t>B(10,5,1), RGB(10,5,2), and RGB(10,5,3)</a:t>
            </a:r>
            <a:r>
              <a:rPr lang="tr-TR" dirty="0" smtClean="0"/>
              <a:t> şeklindedir</a:t>
            </a:r>
            <a:r>
              <a:rPr lang="en-US" dirty="0" smtClean="0"/>
              <a:t>. </a:t>
            </a:r>
            <a:r>
              <a:rPr lang="tr-TR" dirty="0" smtClean="0"/>
              <a:t>Aşağıdaki görüntü bir </a:t>
            </a:r>
            <a:r>
              <a:rPr lang="tr-TR" dirty="0" err="1" smtClean="0"/>
              <a:t>double</a:t>
            </a:r>
            <a:r>
              <a:rPr lang="tr-TR" dirty="0" smtClean="0"/>
              <a:t> RGB görüntüsünü gösterir.</a:t>
            </a: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cstate="print"/>
          <a:srcRect l="33691" t="22461" r="19433" b="18945"/>
          <a:stretch>
            <a:fillRect/>
          </a:stretch>
        </p:blipFill>
        <p:spPr bwMode="auto">
          <a:xfrm>
            <a:off x="500034" y="285728"/>
            <a:ext cx="7286676" cy="6161528"/>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3877985"/>
          </a:xfrm>
          <a:prstGeom prst="rect">
            <a:avLst/>
          </a:prstGeom>
          <a:noFill/>
        </p:spPr>
        <p:txBody>
          <a:bodyPr wrap="square" rtlCol="0">
            <a:spAutoFit/>
          </a:bodyPr>
          <a:lstStyle/>
          <a:p>
            <a:r>
              <a:rPr lang="tr-TR" sz="2400" b="1" dirty="0" smtClean="0">
                <a:solidFill>
                  <a:srgbClr val="FFC000"/>
                </a:solidFill>
              </a:rPr>
              <a:t>İndeksli Görüntüler</a:t>
            </a:r>
          </a:p>
          <a:p>
            <a:endParaRPr lang="tr-TR" sz="2400" dirty="0" smtClean="0"/>
          </a:p>
          <a:p>
            <a:r>
              <a:rPr lang="tr-TR" dirty="0" smtClean="0"/>
              <a:t>İndeksli bir görüntü  veri matrisi </a:t>
            </a:r>
            <a:r>
              <a:rPr lang="tr-TR" dirty="0" err="1" smtClean="0"/>
              <a:t>X’i</a:t>
            </a:r>
            <a:r>
              <a:rPr lang="tr-TR" dirty="0" smtClean="0"/>
              <a:t> ve renk-tablosu matrisini içerir. Veri matrisi </a:t>
            </a:r>
            <a:r>
              <a:rPr lang="en-US" dirty="0" smtClean="0"/>
              <a:t>uint8, uint16, </a:t>
            </a:r>
            <a:r>
              <a:rPr lang="tr-TR" dirty="0" smtClean="0"/>
              <a:t>veya</a:t>
            </a:r>
            <a:r>
              <a:rPr lang="en-US" dirty="0" smtClean="0"/>
              <a:t> double</a:t>
            </a:r>
            <a:r>
              <a:rPr lang="tr-TR" dirty="0" smtClean="0"/>
              <a:t> olabilir</a:t>
            </a:r>
            <a:r>
              <a:rPr lang="en-US" dirty="0" smtClean="0"/>
              <a:t>. </a:t>
            </a:r>
            <a:r>
              <a:rPr lang="tr-TR" dirty="0" smtClean="0"/>
              <a:t>Renk-tablosu matrisi [0,1] aralığında </a:t>
            </a:r>
            <a:r>
              <a:rPr lang="tr-TR" dirty="0" err="1" smtClean="0"/>
              <a:t>double</a:t>
            </a:r>
            <a:r>
              <a:rPr lang="tr-TR" dirty="0" smtClean="0"/>
              <a:t> ve </a:t>
            </a:r>
            <a:r>
              <a:rPr lang="tr-TR" dirty="0" err="1" smtClean="0"/>
              <a:t>floating</a:t>
            </a:r>
            <a:r>
              <a:rPr lang="tr-TR" dirty="0" smtClean="0"/>
              <a:t>-</a:t>
            </a:r>
            <a:r>
              <a:rPr lang="tr-TR" dirty="0" err="1" smtClean="0"/>
              <a:t>point</a:t>
            </a:r>
            <a:r>
              <a:rPr lang="tr-TR" dirty="0" smtClean="0"/>
              <a:t> değerlere sahip olan </a:t>
            </a:r>
            <a:r>
              <a:rPr lang="en-US" dirty="0" smtClean="0"/>
              <a:t>m-by-3</a:t>
            </a:r>
            <a:r>
              <a:rPr lang="tr-TR" dirty="0" smtClean="0"/>
              <a:t>’lük bir dizidir</a:t>
            </a:r>
            <a:r>
              <a:rPr lang="en-US" dirty="0" smtClean="0"/>
              <a:t>. </a:t>
            </a:r>
            <a:r>
              <a:rPr lang="tr-TR" dirty="0" smtClean="0"/>
              <a:t>Her bir satır kırmızı, yeşil ve mavi bileşenlerini gösterir. Her bir pikselin rengi </a:t>
            </a:r>
            <a:r>
              <a:rPr lang="tr-TR" dirty="0" err="1" smtClean="0"/>
              <a:t>X’in</a:t>
            </a:r>
            <a:r>
              <a:rPr lang="tr-TR" dirty="0" smtClean="0"/>
              <a:t> ilgili değerinin kullanılması ile belirlenir. 1 değeri ilk satırı, 2 değeri ikinci satırı gösterir, ve devam eder.</a:t>
            </a:r>
          </a:p>
          <a:p>
            <a:endParaRPr lang="tr-TR" dirty="0" smtClean="0"/>
          </a:p>
          <a:p>
            <a:r>
              <a:rPr lang="tr-TR" dirty="0" smtClean="0"/>
              <a:t>Bir renk-tablosu genellikle indeksli görüntüde saklanır ve </a:t>
            </a:r>
            <a:r>
              <a:rPr lang="tr-TR" dirty="0" err="1" smtClean="0"/>
              <a:t>imread</a:t>
            </a:r>
            <a:r>
              <a:rPr lang="tr-TR" dirty="0" smtClean="0"/>
              <a:t> fonksiyonu kullanıldığında otomatik olarak görüntü ile birlikte yüklenir.</a:t>
            </a:r>
            <a:r>
              <a:rPr lang="en-US" dirty="0" smtClean="0"/>
              <a:t> </a:t>
            </a:r>
            <a:r>
              <a:rPr lang="tr-TR" dirty="0" smtClean="0"/>
              <a:t>Bununla beraber, </a:t>
            </a:r>
            <a:r>
              <a:rPr lang="tr-TR" dirty="0" err="1" smtClean="0"/>
              <a:t>default</a:t>
            </a:r>
            <a:r>
              <a:rPr lang="tr-TR" dirty="0" smtClean="0"/>
              <a:t> veya isteğe bağlı olarak seçilen bir renk-tablosu kullanılabilir. Aşağıdaki şekil indeksli bir görüntünün yapısını gösterir.</a:t>
            </a:r>
            <a:r>
              <a:rPr lang="en-US" dirty="0" smtClean="0"/>
              <a:t> </a:t>
            </a:r>
            <a:r>
              <a:rPr lang="tr-TR" dirty="0" smtClean="0"/>
              <a:t>Görüntüdeki pikseller tamsayılarla temsil edilir. </a:t>
            </a: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l="33691" t="18554" r="10644" b="26758"/>
          <a:stretch>
            <a:fillRect/>
          </a:stretch>
        </p:blipFill>
        <p:spPr bwMode="auto">
          <a:xfrm>
            <a:off x="642909" y="428604"/>
            <a:ext cx="7950029" cy="5857916"/>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357166"/>
            <a:ext cx="8358246" cy="4062651"/>
          </a:xfrm>
          <a:prstGeom prst="rect">
            <a:avLst/>
          </a:prstGeom>
          <a:noFill/>
        </p:spPr>
        <p:txBody>
          <a:bodyPr wrap="square" rtlCol="0">
            <a:spAutoFit/>
          </a:bodyPr>
          <a:lstStyle/>
          <a:p>
            <a:r>
              <a:rPr lang="tr-TR" sz="2400" b="1" dirty="0" smtClean="0">
                <a:solidFill>
                  <a:srgbClr val="FFC000"/>
                </a:solidFill>
              </a:rPr>
              <a:t>Gri Seviyeli Görüntüler</a:t>
            </a:r>
            <a:endParaRPr lang="tr-TR" dirty="0" smtClean="0"/>
          </a:p>
          <a:p>
            <a:r>
              <a:rPr lang="tr-TR" dirty="0"/>
              <a:t>Gri-skala görüntüleri mono-krom veya tek renk olarak adlandırılan görüntülerdir</a:t>
            </a:r>
            <a:r>
              <a:rPr lang="tr-TR" dirty="0" smtClean="0"/>
              <a:t>. </a:t>
            </a:r>
            <a:r>
              <a:rPr lang="tr-TR" dirty="0"/>
              <a:t>Bunlar renk bilgisi değil, sadece parlaklık bilgisi içerirler. Tipik bir görüntü 256 (0-255) değişik parlaklık (gri) seviyesine sahip olmamıza olanak sağlayan 8 bit/piksel veri içerir. </a:t>
            </a:r>
            <a:r>
              <a:rPr lang="tr-TR" dirty="0" smtClean="0"/>
              <a:t>Bu </a:t>
            </a:r>
            <a:r>
              <a:rPr lang="tr-TR" dirty="0"/>
              <a:t>gösterim insan görme sisteminin gereksinimleri açısından yeterli parlaklık çözünürlüğünden fazlasını ve ayrıca gerektiği kadar gri seviye sağlayarak gürültü toleransı sağlar. Birçok değişik tipteki gürültü (sinyaldeki yanlış bilgi) gerçek sistemlerin doğasında bulunduğundan, bu gürültü toleransı gerçek dünya uygulamalarında yararlıdır. Ek olarak 8 bit temsili tipik olarak 8 bit veriye karşılık gelen ve sayısal bilgisayarlar dünyasında küçük bir ünite olan </a:t>
            </a:r>
            <a:r>
              <a:rPr lang="tr-TR" dirty="0" err="1"/>
              <a:t>byte</a:t>
            </a:r>
            <a:r>
              <a:rPr lang="tr-TR" dirty="0"/>
              <a:t> kelimesiyle tanımlanır. </a:t>
            </a:r>
            <a:r>
              <a:rPr lang="en-US" dirty="0" smtClean="0"/>
              <a:t>MATLAB </a:t>
            </a:r>
            <a:r>
              <a:rPr lang="tr-TR" dirty="0" smtClean="0"/>
              <a:t> gri seviyeli bir görüntüyü tek bir matris halinde saklar.</a:t>
            </a:r>
            <a:r>
              <a:rPr lang="en-US" dirty="0" smtClean="0"/>
              <a:t> </a:t>
            </a:r>
            <a:r>
              <a:rPr lang="tr-TR" dirty="0" smtClean="0"/>
              <a:t>Matrisin her bir elemanı bir görüntü pikselini gösterir. Matris </a:t>
            </a:r>
            <a:r>
              <a:rPr lang="en-US" dirty="0" smtClean="0"/>
              <a:t>double, uint8, </a:t>
            </a:r>
            <a:r>
              <a:rPr lang="tr-TR" dirty="0" smtClean="0"/>
              <a:t>veya</a:t>
            </a:r>
            <a:r>
              <a:rPr lang="en-US" dirty="0" smtClean="0"/>
              <a:t> uint16</a:t>
            </a:r>
            <a:r>
              <a:rPr lang="tr-TR" dirty="0" smtClean="0"/>
              <a:t> sınıfından olabilir</a:t>
            </a:r>
            <a:r>
              <a:rPr lang="en-US" dirty="0" smtClean="0"/>
              <a:t>.</a:t>
            </a:r>
            <a:r>
              <a:rPr lang="tr-TR" dirty="0" smtClean="0"/>
              <a:t> Aşağıdaki görüntü bir </a:t>
            </a:r>
            <a:r>
              <a:rPr lang="tr-TR" dirty="0" err="1" smtClean="0"/>
              <a:t>double</a:t>
            </a:r>
            <a:r>
              <a:rPr lang="tr-TR" dirty="0" smtClean="0"/>
              <a:t> gri seviyeli görüntüyü göstermektedir.</a:t>
            </a:r>
            <a:endParaRPr lang="en-US" dirty="0"/>
          </a:p>
        </p:txBody>
      </p:sp>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smtClean="0"/>
              <a:t>SAÜ Bilgisayar Mühendisliği </a:t>
            </a:r>
            <a:endParaRPr lang="en-US" dirty="0"/>
          </a:p>
        </p:txBody>
      </p:sp>
      <p:sp>
        <p:nvSpPr>
          <p:cNvPr id="3" name="Slayt Numarası Yer Tutucusu 2"/>
          <p:cNvSpPr>
            <a:spLocks noGrp="1"/>
          </p:cNvSpPr>
          <p:nvPr>
            <p:ph type="sldNum" sz="quarter" idx="12"/>
          </p:nvPr>
        </p:nvSpPr>
        <p:spPr/>
        <p:txBody>
          <a:bodyPr/>
          <a:lstStyle/>
          <a:p>
            <a:fld id="{583A5473-B7E2-4064-90C8-8CDD97F93B60}" type="slidenum">
              <a:rPr lang="en-US" smtClean="0"/>
              <a:pPr/>
              <a:t>59</a:t>
            </a:fld>
            <a:endParaRPr lang="en-US" dirty="0"/>
          </a:p>
        </p:txBody>
      </p:sp>
      <p:pic>
        <p:nvPicPr>
          <p:cNvPr id="4" name="Picture 2"/>
          <p:cNvPicPr>
            <a:picLocks noChangeAspect="1" noChangeArrowheads="1"/>
          </p:cNvPicPr>
          <p:nvPr/>
        </p:nvPicPr>
        <p:blipFill>
          <a:blip r:embed="rId2" cstate="print"/>
          <a:srcRect l="33691" t="23437" r="25293" b="20898"/>
          <a:stretch>
            <a:fillRect/>
          </a:stretch>
        </p:blipFill>
        <p:spPr bwMode="auto">
          <a:xfrm>
            <a:off x="755576" y="332656"/>
            <a:ext cx="5760640" cy="5863509"/>
          </a:xfrm>
          <a:prstGeom prst="rect">
            <a:avLst/>
          </a:prstGeom>
          <a:noFill/>
          <a:ln w="9525">
            <a:noFill/>
            <a:miter lim="800000"/>
            <a:headEnd/>
            <a:tailEnd/>
          </a:ln>
          <a:effectLst/>
        </p:spPr>
      </p:pic>
    </p:spTree>
    <p:extLst>
      <p:ext uri="{BB962C8B-B14F-4D97-AF65-F5344CB8AC3E}">
        <p14:creationId xmlns:p14="http://schemas.microsoft.com/office/powerpoint/2010/main" val="30127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428596" y="500042"/>
            <a:ext cx="8143932" cy="2320635"/>
          </a:xfrm>
          <a:prstGeom prst="rect">
            <a:avLst/>
          </a:prstGeom>
          <a:noFill/>
        </p:spPr>
        <p:txBody>
          <a:bodyPr wrap="square" rtlCol="0">
            <a:spAutoFit/>
          </a:bodyPr>
          <a:lstStyle/>
          <a:p>
            <a:pPr marL="342900" indent="-342900">
              <a:spcBef>
                <a:spcPct val="0"/>
              </a:spcBef>
            </a:pPr>
            <a:r>
              <a:rPr lang="tr-TR" sz="2400" b="1" dirty="0" smtClean="0">
                <a:solidFill>
                  <a:srgbClr val="FFC000"/>
                </a:solidFill>
              </a:rPr>
              <a:t>Işık nedir</a:t>
            </a:r>
            <a:r>
              <a:rPr lang="en-US" sz="2400" b="1" dirty="0" smtClean="0">
                <a:solidFill>
                  <a:srgbClr val="FFC000"/>
                </a:solidFill>
              </a:rPr>
              <a:t>?</a:t>
            </a:r>
            <a:endParaRPr lang="tr-TR" sz="2400" b="1" dirty="0" smtClean="0">
              <a:solidFill>
                <a:srgbClr val="FFC000"/>
              </a:solidFill>
            </a:endParaRPr>
          </a:p>
          <a:p>
            <a:endParaRPr lang="tr-TR" dirty="0" smtClean="0"/>
          </a:p>
          <a:p>
            <a:pPr marL="342900" indent="-342900">
              <a:spcBef>
                <a:spcPct val="20000"/>
              </a:spcBef>
            </a:pPr>
            <a:r>
              <a:rPr lang="en-US" sz="2000" dirty="0" err="1" smtClean="0">
                <a:latin typeface="Arial" pitchFamily="34" charset="0"/>
              </a:rPr>
              <a:t>Ele</a:t>
            </a:r>
            <a:r>
              <a:rPr lang="tr-TR" sz="2000" dirty="0" smtClean="0">
                <a:latin typeface="Arial" pitchFamily="34" charset="0"/>
              </a:rPr>
              <a:t>k</a:t>
            </a:r>
            <a:r>
              <a:rPr lang="en-US" sz="2000" dirty="0" err="1" smtClean="0">
                <a:latin typeface="Arial" pitchFamily="34" charset="0"/>
              </a:rPr>
              <a:t>tromagnetic</a:t>
            </a:r>
            <a:r>
              <a:rPr lang="en-US" sz="2000" dirty="0" smtClean="0">
                <a:latin typeface="Arial" pitchFamily="34" charset="0"/>
              </a:rPr>
              <a:t> </a:t>
            </a:r>
            <a:r>
              <a:rPr lang="en-US" sz="2000" dirty="0" err="1" smtClean="0">
                <a:latin typeface="Arial" pitchFamily="34" charset="0"/>
              </a:rPr>
              <a:t>rad</a:t>
            </a:r>
            <a:r>
              <a:rPr lang="tr-TR" sz="2000" dirty="0" err="1" smtClean="0">
                <a:latin typeface="Arial" pitchFamily="34" charset="0"/>
              </a:rPr>
              <a:t>yasyon</a:t>
            </a:r>
            <a:r>
              <a:rPr lang="en-US" sz="2000" dirty="0" smtClean="0">
                <a:latin typeface="Arial" pitchFamily="34" charset="0"/>
              </a:rPr>
              <a:t> (EMR) </a:t>
            </a:r>
            <a:r>
              <a:rPr lang="tr-TR" sz="2000" dirty="0" smtClean="0">
                <a:latin typeface="Arial" pitchFamily="34" charset="0"/>
              </a:rPr>
              <a:t>uzayda ışınlar boyunca hareket eder.</a:t>
            </a:r>
            <a:endParaRPr lang="en-US" sz="2000" dirty="0" smtClean="0">
              <a:latin typeface="Arial" pitchFamily="34" charset="0"/>
            </a:endParaRPr>
          </a:p>
          <a:p>
            <a:pPr marL="742950" lvl="1" indent="-285750">
              <a:spcBef>
                <a:spcPct val="20000"/>
              </a:spcBef>
              <a:buFontTx/>
              <a:buChar char="•"/>
            </a:pPr>
            <a:r>
              <a:rPr lang="en-US" dirty="0" smtClean="0">
                <a:latin typeface="Arial" pitchFamily="34" charset="0"/>
              </a:rPr>
              <a:t>R(</a:t>
            </a:r>
            <a:r>
              <a:rPr lang="en-US" dirty="0" smtClean="0">
                <a:latin typeface="Symbol" pitchFamily="18" charset="2"/>
                <a:cs typeface="Arial" pitchFamily="34" charset="0"/>
              </a:rPr>
              <a:t>l</a:t>
            </a:r>
            <a:r>
              <a:rPr lang="en-US" dirty="0" smtClean="0">
                <a:latin typeface="Arial" pitchFamily="34" charset="0"/>
                <a:cs typeface="Arial" pitchFamily="34" charset="0"/>
              </a:rPr>
              <a:t>)  EMR</a:t>
            </a:r>
            <a:r>
              <a:rPr lang="tr-TR" dirty="0" smtClean="0">
                <a:latin typeface="Arial" pitchFamily="34" charset="0"/>
                <a:cs typeface="Arial" pitchFamily="34" charset="0"/>
              </a:rPr>
              <a:t> </a:t>
            </a:r>
            <a:r>
              <a:rPr lang="tr-TR" dirty="0" err="1" smtClean="0">
                <a:latin typeface="Arial" pitchFamily="34" charset="0"/>
                <a:cs typeface="Arial" pitchFamily="34" charset="0"/>
              </a:rPr>
              <a:t>dir</a:t>
            </a:r>
            <a:r>
              <a:rPr lang="en-US" dirty="0" smtClean="0">
                <a:latin typeface="Arial" pitchFamily="34" charset="0"/>
                <a:cs typeface="Arial" pitchFamily="34" charset="0"/>
              </a:rPr>
              <a:t>, </a:t>
            </a:r>
            <a:r>
              <a:rPr lang="tr-TR" dirty="0" smtClean="0">
                <a:latin typeface="Arial" pitchFamily="34" charset="0"/>
                <a:cs typeface="Arial" pitchFamily="34" charset="0"/>
              </a:rPr>
              <a:t>güç birimi ile ölçülür </a:t>
            </a:r>
            <a:r>
              <a:rPr lang="en-US" dirty="0" smtClean="0">
                <a:latin typeface="Arial" pitchFamily="34" charset="0"/>
                <a:cs typeface="Arial" pitchFamily="34" charset="0"/>
              </a:rPr>
              <a:t>(watt)</a:t>
            </a:r>
          </a:p>
          <a:p>
            <a:pPr marL="1143000" lvl="2" indent="-228600">
              <a:spcBef>
                <a:spcPct val="20000"/>
              </a:spcBef>
              <a:buFontTx/>
              <a:buChar char="–"/>
            </a:pPr>
            <a:r>
              <a:rPr lang="en-US" sz="1600" dirty="0" smtClean="0">
                <a:latin typeface="Arial" pitchFamily="34" charset="0"/>
              </a:rPr>
              <a:t> </a:t>
            </a:r>
            <a:r>
              <a:rPr lang="en-US" sz="1600" dirty="0" smtClean="0">
                <a:latin typeface="Symbol" pitchFamily="18" charset="2"/>
              </a:rPr>
              <a:t>l</a:t>
            </a:r>
            <a:r>
              <a:rPr lang="en-US" sz="1600" dirty="0" smtClean="0">
                <a:latin typeface="Arial" pitchFamily="34" charset="0"/>
              </a:rPr>
              <a:t> </a:t>
            </a:r>
            <a:r>
              <a:rPr lang="tr-TR" sz="1600" dirty="0" err="1" smtClean="0">
                <a:latin typeface="Arial" pitchFamily="34" charset="0"/>
              </a:rPr>
              <a:t>dalgaboyudur</a:t>
            </a:r>
            <a:endParaRPr lang="en-US" sz="1600" dirty="0" smtClean="0">
              <a:latin typeface="Arial" pitchFamily="34" charset="0"/>
            </a:endParaRPr>
          </a:p>
          <a:p>
            <a:endParaRPr lang="en-US" dirty="0"/>
          </a:p>
        </p:txBody>
      </p:sp>
      <p:grpSp>
        <p:nvGrpSpPr>
          <p:cNvPr id="3" name="Group 11"/>
          <p:cNvGrpSpPr>
            <a:grpSpLocks/>
          </p:cNvGrpSpPr>
          <p:nvPr/>
        </p:nvGrpSpPr>
        <p:grpSpPr bwMode="auto">
          <a:xfrm>
            <a:off x="2071670" y="2643182"/>
            <a:ext cx="3924300" cy="635000"/>
            <a:chOff x="1080" y="1536"/>
            <a:chExt cx="1608" cy="260"/>
          </a:xfrm>
        </p:grpSpPr>
        <p:grpSp>
          <p:nvGrpSpPr>
            <p:cNvPr id="4" name="Group 4"/>
            <p:cNvGrpSpPr>
              <a:grpSpLocks/>
            </p:cNvGrpSpPr>
            <p:nvPr/>
          </p:nvGrpSpPr>
          <p:grpSpPr bwMode="auto">
            <a:xfrm rot="-17435669">
              <a:off x="1156" y="1460"/>
              <a:ext cx="260" cy="408"/>
              <a:chOff x="3979" y="3269"/>
              <a:chExt cx="260" cy="408"/>
            </a:xfrm>
          </p:grpSpPr>
          <p:sp>
            <p:nvSpPr>
              <p:cNvPr id="6" name="Freeform 5"/>
              <p:cNvSpPr>
                <a:spLocks/>
              </p:cNvSpPr>
              <p:nvPr/>
            </p:nvSpPr>
            <p:spPr bwMode="auto">
              <a:xfrm>
                <a:off x="3984" y="3371"/>
                <a:ext cx="180" cy="306"/>
              </a:xfrm>
              <a:custGeom>
                <a:avLst/>
                <a:gdLst/>
                <a:ahLst/>
                <a:cxnLst>
                  <a:cxn ang="0">
                    <a:pos x="16" y="305"/>
                  </a:cxn>
                  <a:cxn ang="0">
                    <a:pos x="0" y="22"/>
                  </a:cxn>
                  <a:cxn ang="0">
                    <a:pos x="9" y="13"/>
                  </a:cxn>
                  <a:cxn ang="0">
                    <a:pos x="15" y="14"/>
                  </a:cxn>
                  <a:cxn ang="0">
                    <a:pos x="21" y="13"/>
                  </a:cxn>
                  <a:cxn ang="0">
                    <a:pos x="22" y="10"/>
                  </a:cxn>
                  <a:cxn ang="0">
                    <a:pos x="27" y="11"/>
                  </a:cxn>
                  <a:cxn ang="0">
                    <a:pos x="31" y="7"/>
                  </a:cxn>
                  <a:cxn ang="0">
                    <a:pos x="37" y="9"/>
                  </a:cxn>
                  <a:cxn ang="0">
                    <a:pos x="41" y="6"/>
                  </a:cxn>
                  <a:cxn ang="0">
                    <a:pos x="46" y="5"/>
                  </a:cxn>
                  <a:cxn ang="0">
                    <a:pos x="52" y="3"/>
                  </a:cxn>
                  <a:cxn ang="0">
                    <a:pos x="57" y="4"/>
                  </a:cxn>
                  <a:cxn ang="0">
                    <a:pos x="62" y="3"/>
                  </a:cxn>
                  <a:cxn ang="0">
                    <a:pos x="66" y="0"/>
                  </a:cxn>
                  <a:cxn ang="0">
                    <a:pos x="74" y="0"/>
                  </a:cxn>
                  <a:cxn ang="0">
                    <a:pos x="80" y="1"/>
                  </a:cxn>
                  <a:cxn ang="0">
                    <a:pos x="83" y="1"/>
                  </a:cxn>
                  <a:cxn ang="0">
                    <a:pos x="86" y="3"/>
                  </a:cxn>
                  <a:cxn ang="0">
                    <a:pos x="92" y="4"/>
                  </a:cxn>
                  <a:cxn ang="0">
                    <a:pos x="98" y="7"/>
                  </a:cxn>
                  <a:cxn ang="0">
                    <a:pos x="103" y="7"/>
                  </a:cxn>
                  <a:cxn ang="0">
                    <a:pos x="111" y="10"/>
                  </a:cxn>
                  <a:cxn ang="0">
                    <a:pos x="115" y="12"/>
                  </a:cxn>
                  <a:cxn ang="0">
                    <a:pos x="121" y="11"/>
                  </a:cxn>
                  <a:cxn ang="0">
                    <a:pos x="125" y="16"/>
                  </a:cxn>
                  <a:cxn ang="0">
                    <a:pos x="131" y="17"/>
                  </a:cxn>
                  <a:cxn ang="0">
                    <a:pos x="135" y="19"/>
                  </a:cxn>
                  <a:cxn ang="0">
                    <a:pos x="140" y="21"/>
                  </a:cxn>
                  <a:cxn ang="0">
                    <a:pos x="142" y="24"/>
                  </a:cxn>
                  <a:cxn ang="0">
                    <a:pos x="146" y="27"/>
                  </a:cxn>
                  <a:cxn ang="0">
                    <a:pos x="151" y="31"/>
                  </a:cxn>
                  <a:cxn ang="0">
                    <a:pos x="153" y="35"/>
                  </a:cxn>
                  <a:cxn ang="0">
                    <a:pos x="156" y="36"/>
                  </a:cxn>
                  <a:cxn ang="0">
                    <a:pos x="160" y="41"/>
                  </a:cxn>
                  <a:cxn ang="0">
                    <a:pos x="163" y="44"/>
                  </a:cxn>
                  <a:cxn ang="0">
                    <a:pos x="168" y="46"/>
                  </a:cxn>
                  <a:cxn ang="0">
                    <a:pos x="172" y="50"/>
                  </a:cxn>
                  <a:cxn ang="0">
                    <a:pos x="176" y="53"/>
                  </a:cxn>
                  <a:cxn ang="0">
                    <a:pos x="178" y="55"/>
                  </a:cxn>
                  <a:cxn ang="0">
                    <a:pos x="182" y="59"/>
                  </a:cxn>
                  <a:cxn ang="0">
                    <a:pos x="185" y="62"/>
                  </a:cxn>
                  <a:cxn ang="0">
                    <a:pos x="186" y="67"/>
                  </a:cxn>
                  <a:cxn ang="0">
                    <a:pos x="189" y="73"/>
                  </a:cxn>
                  <a:cxn ang="0">
                    <a:pos x="192" y="76"/>
                  </a:cxn>
                  <a:cxn ang="0">
                    <a:pos x="196" y="80"/>
                  </a:cxn>
                  <a:cxn ang="0">
                    <a:pos x="198" y="84"/>
                  </a:cxn>
                  <a:cxn ang="0">
                    <a:pos x="200" y="90"/>
                  </a:cxn>
                  <a:cxn ang="0">
                    <a:pos x="201" y="99"/>
                  </a:cxn>
                  <a:cxn ang="0">
                    <a:pos x="16" y="305"/>
                  </a:cxn>
                </a:cxnLst>
                <a:rect l="0" t="0" r="r" b="b"/>
                <a:pathLst>
                  <a:path w="202" h="306">
                    <a:moveTo>
                      <a:pt x="16" y="305"/>
                    </a:moveTo>
                    <a:lnTo>
                      <a:pt x="0" y="22"/>
                    </a:lnTo>
                    <a:lnTo>
                      <a:pt x="9" y="13"/>
                    </a:lnTo>
                    <a:lnTo>
                      <a:pt x="15" y="14"/>
                    </a:lnTo>
                    <a:lnTo>
                      <a:pt x="21" y="13"/>
                    </a:lnTo>
                    <a:lnTo>
                      <a:pt x="22" y="10"/>
                    </a:lnTo>
                    <a:lnTo>
                      <a:pt x="27" y="11"/>
                    </a:lnTo>
                    <a:lnTo>
                      <a:pt x="31" y="7"/>
                    </a:lnTo>
                    <a:lnTo>
                      <a:pt x="37" y="9"/>
                    </a:lnTo>
                    <a:lnTo>
                      <a:pt x="41" y="6"/>
                    </a:lnTo>
                    <a:lnTo>
                      <a:pt x="46" y="5"/>
                    </a:lnTo>
                    <a:lnTo>
                      <a:pt x="52" y="3"/>
                    </a:lnTo>
                    <a:lnTo>
                      <a:pt x="57" y="4"/>
                    </a:lnTo>
                    <a:lnTo>
                      <a:pt x="62" y="3"/>
                    </a:lnTo>
                    <a:lnTo>
                      <a:pt x="66" y="0"/>
                    </a:lnTo>
                    <a:lnTo>
                      <a:pt x="74" y="0"/>
                    </a:lnTo>
                    <a:lnTo>
                      <a:pt x="80" y="1"/>
                    </a:lnTo>
                    <a:lnTo>
                      <a:pt x="83" y="1"/>
                    </a:lnTo>
                    <a:lnTo>
                      <a:pt x="86" y="3"/>
                    </a:lnTo>
                    <a:lnTo>
                      <a:pt x="92" y="4"/>
                    </a:lnTo>
                    <a:lnTo>
                      <a:pt x="98" y="7"/>
                    </a:lnTo>
                    <a:lnTo>
                      <a:pt x="103" y="7"/>
                    </a:lnTo>
                    <a:lnTo>
                      <a:pt x="111" y="10"/>
                    </a:lnTo>
                    <a:lnTo>
                      <a:pt x="115" y="12"/>
                    </a:lnTo>
                    <a:lnTo>
                      <a:pt x="121" y="11"/>
                    </a:lnTo>
                    <a:lnTo>
                      <a:pt x="125" y="16"/>
                    </a:lnTo>
                    <a:lnTo>
                      <a:pt x="131" y="17"/>
                    </a:lnTo>
                    <a:lnTo>
                      <a:pt x="135" y="19"/>
                    </a:lnTo>
                    <a:lnTo>
                      <a:pt x="140" y="21"/>
                    </a:lnTo>
                    <a:lnTo>
                      <a:pt x="142" y="24"/>
                    </a:lnTo>
                    <a:lnTo>
                      <a:pt x="146" y="27"/>
                    </a:lnTo>
                    <a:lnTo>
                      <a:pt x="151" y="31"/>
                    </a:lnTo>
                    <a:lnTo>
                      <a:pt x="153" y="35"/>
                    </a:lnTo>
                    <a:lnTo>
                      <a:pt x="156" y="36"/>
                    </a:lnTo>
                    <a:lnTo>
                      <a:pt x="160" y="41"/>
                    </a:lnTo>
                    <a:lnTo>
                      <a:pt x="163" y="44"/>
                    </a:lnTo>
                    <a:lnTo>
                      <a:pt x="168" y="46"/>
                    </a:lnTo>
                    <a:lnTo>
                      <a:pt x="172" y="50"/>
                    </a:lnTo>
                    <a:lnTo>
                      <a:pt x="176" y="53"/>
                    </a:lnTo>
                    <a:lnTo>
                      <a:pt x="178" y="55"/>
                    </a:lnTo>
                    <a:lnTo>
                      <a:pt x="182" y="59"/>
                    </a:lnTo>
                    <a:lnTo>
                      <a:pt x="185" y="62"/>
                    </a:lnTo>
                    <a:lnTo>
                      <a:pt x="186" y="67"/>
                    </a:lnTo>
                    <a:lnTo>
                      <a:pt x="189" y="73"/>
                    </a:lnTo>
                    <a:lnTo>
                      <a:pt x="192" y="76"/>
                    </a:lnTo>
                    <a:lnTo>
                      <a:pt x="196" y="80"/>
                    </a:lnTo>
                    <a:lnTo>
                      <a:pt x="198" y="84"/>
                    </a:lnTo>
                    <a:lnTo>
                      <a:pt x="200" y="90"/>
                    </a:lnTo>
                    <a:lnTo>
                      <a:pt x="201" y="99"/>
                    </a:lnTo>
                    <a:lnTo>
                      <a:pt x="16" y="305"/>
                    </a:lnTo>
                  </a:path>
                </a:pathLst>
              </a:custGeom>
              <a:solidFill>
                <a:schemeClr val="bg1"/>
              </a:solidFill>
              <a:ln w="9525" cap="rnd">
                <a:noFill/>
                <a:round/>
                <a:headEnd/>
                <a:tailEnd/>
              </a:ln>
              <a:effectLst/>
            </p:spPr>
            <p:txBody>
              <a:bodyPr/>
              <a:lstStyle/>
              <a:p>
                <a:endParaRPr lang="en-US"/>
              </a:p>
            </p:txBody>
          </p:sp>
          <p:sp>
            <p:nvSpPr>
              <p:cNvPr id="7" name="Arc 6"/>
              <p:cNvSpPr>
                <a:spLocks/>
              </p:cNvSpPr>
              <p:nvPr/>
            </p:nvSpPr>
            <p:spPr bwMode="auto">
              <a:xfrm rot="20220000">
                <a:off x="4011" y="3348"/>
                <a:ext cx="132" cy="149"/>
              </a:xfrm>
              <a:custGeom>
                <a:avLst/>
                <a:gdLst>
                  <a:gd name="G0" fmla="+- 145 0 0"/>
                  <a:gd name="G1" fmla="+- 21600 0 0"/>
                  <a:gd name="G2" fmla="+- 21600 0 0"/>
                  <a:gd name="T0" fmla="*/ 0 w 21745"/>
                  <a:gd name="T1" fmla="*/ 0 h 21600"/>
                  <a:gd name="T2" fmla="*/ 21745 w 21745"/>
                  <a:gd name="T3" fmla="*/ 21600 h 21600"/>
                  <a:gd name="T4" fmla="*/ 145 w 21745"/>
                  <a:gd name="T5" fmla="*/ 21600 h 21600"/>
                </a:gdLst>
                <a:ahLst/>
                <a:cxnLst>
                  <a:cxn ang="0">
                    <a:pos x="T0" y="T1"/>
                  </a:cxn>
                  <a:cxn ang="0">
                    <a:pos x="T2" y="T3"/>
                  </a:cxn>
                  <a:cxn ang="0">
                    <a:pos x="T4" y="T5"/>
                  </a:cxn>
                </a:cxnLst>
                <a:rect l="0" t="0" r="r" b="b"/>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solidFill>
                <a:schemeClr val="tx1"/>
              </a:solidFill>
              <a:ln w="25400" cap="rnd">
                <a:solidFill>
                  <a:schemeClr val="tx1"/>
                </a:solidFill>
                <a:round/>
                <a:headEnd type="none" w="sm" len="sm"/>
                <a:tailEnd type="none" w="sm" len="sm"/>
              </a:ln>
              <a:effectLst/>
            </p:spPr>
            <p:txBody>
              <a:bodyPr wrap="none" anchor="ctr"/>
              <a:lstStyle/>
              <a:p>
                <a:endParaRPr lang="en-US"/>
              </a:p>
            </p:txBody>
          </p:sp>
          <p:sp>
            <p:nvSpPr>
              <p:cNvPr id="8" name="Line 7"/>
              <p:cNvSpPr>
                <a:spLocks noChangeShapeType="1"/>
              </p:cNvSpPr>
              <p:nvPr/>
            </p:nvSpPr>
            <p:spPr bwMode="auto">
              <a:xfrm>
                <a:off x="3979" y="3269"/>
                <a:ext cx="20" cy="407"/>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9" name="Oval 8"/>
              <p:cNvSpPr>
                <a:spLocks noChangeArrowheads="1"/>
              </p:cNvSpPr>
              <p:nvPr/>
            </p:nvSpPr>
            <p:spPr bwMode="auto">
              <a:xfrm rot="17640000">
                <a:off x="4047" y="3351"/>
                <a:ext cx="71" cy="111"/>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10" name="Line 9"/>
              <p:cNvSpPr>
                <a:spLocks noChangeShapeType="1"/>
              </p:cNvSpPr>
              <p:nvPr/>
            </p:nvSpPr>
            <p:spPr bwMode="auto">
              <a:xfrm flipV="1">
                <a:off x="3999" y="3376"/>
                <a:ext cx="240" cy="300"/>
              </a:xfrm>
              <a:prstGeom prst="line">
                <a:avLst/>
              </a:prstGeom>
              <a:noFill/>
              <a:ln w="25400">
                <a:solidFill>
                  <a:schemeClr val="tx1"/>
                </a:solidFill>
                <a:round/>
                <a:headEnd type="none" w="sm" len="sm"/>
                <a:tailEnd type="none" w="sm" len="sm"/>
              </a:ln>
              <a:effectLst/>
            </p:spPr>
            <p:txBody>
              <a:bodyPr wrap="none" anchor="ctr"/>
              <a:lstStyle/>
              <a:p>
                <a:endParaRPr lang="en-US"/>
              </a:p>
            </p:txBody>
          </p:sp>
        </p:grpSp>
        <p:sp>
          <p:nvSpPr>
            <p:cNvPr id="5" name="Line 10"/>
            <p:cNvSpPr>
              <a:spLocks noChangeShapeType="1"/>
            </p:cNvSpPr>
            <p:nvPr/>
          </p:nvSpPr>
          <p:spPr bwMode="auto">
            <a:xfrm flipH="1">
              <a:off x="1632" y="1632"/>
              <a:ext cx="1056" cy="0"/>
            </a:xfrm>
            <a:prstGeom prst="line">
              <a:avLst/>
            </a:prstGeom>
            <a:noFill/>
            <a:ln w="9525">
              <a:solidFill>
                <a:schemeClr val="tx1"/>
              </a:solidFill>
              <a:round/>
              <a:headEnd/>
              <a:tailEnd type="triangle" w="med" len="med"/>
            </a:ln>
            <a:effectLst/>
          </p:spPr>
          <p:txBody>
            <a:bodyPr/>
            <a:lstStyle/>
            <a:p>
              <a:endParaRPr lang="en-US"/>
            </a:p>
          </p:txBody>
        </p:sp>
      </p:grpSp>
      <p:sp>
        <p:nvSpPr>
          <p:cNvPr id="11" name="10 Metin kutusu"/>
          <p:cNvSpPr txBox="1"/>
          <p:nvPr/>
        </p:nvSpPr>
        <p:spPr>
          <a:xfrm>
            <a:off x="571472" y="3429000"/>
            <a:ext cx="8215370" cy="1255728"/>
          </a:xfrm>
          <a:prstGeom prst="rect">
            <a:avLst/>
          </a:prstGeom>
          <a:noFill/>
        </p:spPr>
        <p:txBody>
          <a:bodyPr wrap="square" rtlCol="0">
            <a:spAutoFit/>
          </a:bodyPr>
          <a:lstStyle/>
          <a:p>
            <a:pPr marL="342900" indent="-342900">
              <a:lnSpc>
                <a:spcPct val="90000"/>
              </a:lnSpc>
              <a:spcBef>
                <a:spcPct val="0"/>
              </a:spcBef>
            </a:pPr>
            <a:r>
              <a:rPr lang="tr-TR" sz="2400" b="1" dirty="0" smtClean="0">
                <a:solidFill>
                  <a:srgbClr val="FFC000"/>
                </a:solidFill>
              </a:rPr>
              <a:t>Işık alanı</a:t>
            </a:r>
            <a:endParaRPr lang="en-US" sz="2400" b="1" dirty="0" smtClean="0">
              <a:solidFill>
                <a:srgbClr val="FFC000"/>
              </a:solidFill>
            </a:endParaRPr>
          </a:p>
          <a:p>
            <a:pPr marL="742950" lvl="1" indent="-285750">
              <a:lnSpc>
                <a:spcPct val="90000"/>
              </a:lnSpc>
              <a:spcBef>
                <a:spcPct val="20000"/>
              </a:spcBef>
              <a:buFontTx/>
              <a:buChar char="•"/>
            </a:pPr>
            <a:r>
              <a:rPr lang="tr-TR" dirty="0" smtClean="0">
                <a:latin typeface="Arial" pitchFamily="34" charset="0"/>
              </a:rPr>
              <a:t>Işığı uzayın her noktasına ve her yöne yayılan radyasyon olarak tanımlayabiliriz.</a:t>
            </a:r>
            <a:endParaRPr lang="en-US" dirty="0" smtClean="0">
              <a:latin typeface="Arial" pitchFamily="34" charset="0"/>
            </a:endParaRPr>
          </a:p>
          <a:p>
            <a:endParaRPr lang="en-US" dirty="0"/>
          </a:p>
        </p:txBody>
      </p:sp>
      <p:pic>
        <p:nvPicPr>
          <p:cNvPr id="12" name="Picture 16" descr="Edittex.bmp"/>
          <p:cNvPicPr>
            <a:picLocks noChangeAspect="1" noChangeArrowheads="1"/>
          </p:cNvPicPr>
          <p:nvPr>
            <p:custDataLst>
              <p:tags r:id="rId1"/>
            </p:custDataLst>
          </p:nvPr>
        </p:nvPicPr>
        <p:blipFill>
          <a:blip r:embed="rId3" cstate="print"/>
          <a:srcRect/>
          <a:stretch>
            <a:fillRect/>
          </a:stretch>
        </p:blipFill>
        <p:spPr bwMode="auto">
          <a:xfrm>
            <a:off x="2833688" y="6196026"/>
            <a:ext cx="2527300" cy="282575"/>
          </a:xfrm>
          <a:prstGeom prst="rect">
            <a:avLst/>
          </a:prstGeom>
          <a:noFill/>
          <a:ln w="9525">
            <a:noFill/>
            <a:miter lim="800000"/>
            <a:headEnd/>
            <a:tailEnd/>
          </a:ln>
          <a:effectLst/>
        </p:spPr>
      </p:pic>
      <p:sp>
        <p:nvSpPr>
          <p:cNvPr id="13" name="Oval 22"/>
          <p:cNvSpPr>
            <a:spLocks noChangeArrowheads="1"/>
          </p:cNvSpPr>
          <p:nvPr/>
        </p:nvSpPr>
        <p:spPr bwMode="auto">
          <a:xfrm>
            <a:off x="3074988" y="5173676"/>
            <a:ext cx="76200" cy="762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 name="Line 23"/>
          <p:cNvSpPr>
            <a:spLocks noChangeShapeType="1"/>
          </p:cNvSpPr>
          <p:nvPr/>
        </p:nvSpPr>
        <p:spPr bwMode="auto">
          <a:xfrm flipH="1">
            <a:off x="3195638" y="4595826"/>
            <a:ext cx="533400" cy="533400"/>
          </a:xfrm>
          <a:prstGeom prst="line">
            <a:avLst/>
          </a:prstGeom>
          <a:noFill/>
          <a:ln w="9525">
            <a:solidFill>
              <a:schemeClr val="tx1"/>
            </a:solidFill>
            <a:round/>
            <a:headEnd/>
            <a:tailEnd type="triangle" w="med" len="med"/>
          </a:ln>
          <a:effectLst/>
        </p:spPr>
        <p:txBody>
          <a:bodyPr/>
          <a:lstStyle/>
          <a:p>
            <a:endParaRPr lang="en-US"/>
          </a:p>
        </p:txBody>
      </p:sp>
      <p:sp>
        <p:nvSpPr>
          <p:cNvPr id="15" name="Line 25"/>
          <p:cNvSpPr>
            <a:spLocks noChangeShapeType="1"/>
          </p:cNvSpPr>
          <p:nvPr/>
        </p:nvSpPr>
        <p:spPr bwMode="auto">
          <a:xfrm flipH="1">
            <a:off x="3195638" y="5205426"/>
            <a:ext cx="685800" cy="0"/>
          </a:xfrm>
          <a:prstGeom prst="line">
            <a:avLst/>
          </a:prstGeom>
          <a:noFill/>
          <a:ln w="9525">
            <a:solidFill>
              <a:schemeClr val="tx1"/>
            </a:solidFill>
            <a:round/>
            <a:headEnd/>
            <a:tailEnd type="triangle" w="med" len="med"/>
          </a:ln>
          <a:effectLst/>
        </p:spPr>
        <p:txBody>
          <a:bodyPr/>
          <a:lstStyle/>
          <a:p>
            <a:endParaRPr lang="en-US"/>
          </a:p>
        </p:txBody>
      </p:sp>
      <p:sp>
        <p:nvSpPr>
          <p:cNvPr id="16" name="Line 32"/>
          <p:cNvSpPr>
            <a:spLocks noChangeShapeType="1"/>
          </p:cNvSpPr>
          <p:nvPr/>
        </p:nvSpPr>
        <p:spPr bwMode="auto">
          <a:xfrm flipH="1" flipV="1">
            <a:off x="3957638" y="4824426"/>
            <a:ext cx="381000" cy="685800"/>
          </a:xfrm>
          <a:prstGeom prst="line">
            <a:avLst/>
          </a:prstGeom>
          <a:noFill/>
          <a:ln w="9525">
            <a:solidFill>
              <a:schemeClr val="tx1"/>
            </a:solidFill>
            <a:round/>
            <a:headEnd/>
            <a:tailEnd type="triangle" w="med" len="med"/>
          </a:ln>
          <a:effectLst/>
        </p:spPr>
        <p:txBody>
          <a:bodyPr/>
          <a:lstStyle/>
          <a:p>
            <a:endParaRPr lang="en-US"/>
          </a:p>
        </p:txBody>
      </p:sp>
      <p:sp>
        <p:nvSpPr>
          <p:cNvPr id="17" name="Line 34"/>
          <p:cNvSpPr>
            <a:spLocks noChangeShapeType="1"/>
          </p:cNvSpPr>
          <p:nvPr/>
        </p:nvSpPr>
        <p:spPr bwMode="auto">
          <a:xfrm flipV="1">
            <a:off x="4567238" y="4672026"/>
            <a:ext cx="609600" cy="533400"/>
          </a:xfrm>
          <a:prstGeom prst="line">
            <a:avLst/>
          </a:prstGeom>
          <a:noFill/>
          <a:ln w="9525">
            <a:solidFill>
              <a:schemeClr val="tx1"/>
            </a:solidFill>
            <a:round/>
            <a:headEnd/>
            <a:tailEnd type="triangle" w="med" len="med"/>
          </a:ln>
          <a:effectLst/>
        </p:spPr>
        <p:txBody>
          <a:bodyPr/>
          <a:lstStyle/>
          <a:p>
            <a:endParaRPr lang="en-US"/>
          </a:p>
        </p:txBody>
      </p:sp>
      <p:sp>
        <p:nvSpPr>
          <p:cNvPr id="18" name="Line 35"/>
          <p:cNvSpPr>
            <a:spLocks noChangeShapeType="1"/>
          </p:cNvSpPr>
          <p:nvPr/>
        </p:nvSpPr>
        <p:spPr bwMode="auto">
          <a:xfrm flipV="1">
            <a:off x="4491038" y="4519626"/>
            <a:ext cx="76200" cy="609600"/>
          </a:xfrm>
          <a:prstGeom prst="line">
            <a:avLst/>
          </a:prstGeom>
          <a:noFill/>
          <a:ln w="9525">
            <a:solidFill>
              <a:schemeClr val="tx1"/>
            </a:solidFill>
            <a:round/>
            <a:headEnd/>
            <a:tailEnd type="triangle" w="med" len="med"/>
          </a:ln>
          <a:effectLst/>
        </p:spPr>
        <p:txBody>
          <a:bodyPr/>
          <a:lstStyle/>
          <a:p>
            <a:endParaRPr lang="en-US"/>
          </a:p>
        </p:txBody>
      </p:sp>
      <p:sp>
        <p:nvSpPr>
          <p:cNvPr id="19" name="Line 36"/>
          <p:cNvSpPr>
            <a:spLocks noChangeShapeType="1"/>
          </p:cNvSpPr>
          <p:nvPr/>
        </p:nvSpPr>
        <p:spPr bwMode="auto">
          <a:xfrm flipH="1" flipV="1">
            <a:off x="4110038" y="4595826"/>
            <a:ext cx="304800" cy="457200"/>
          </a:xfrm>
          <a:prstGeom prst="line">
            <a:avLst/>
          </a:prstGeom>
          <a:noFill/>
          <a:ln w="9525">
            <a:solidFill>
              <a:schemeClr val="tx1"/>
            </a:solidFill>
            <a:round/>
            <a:headEnd/>
            <a:tailEnd type="triangle" w="med" len="med"/>
          </a:ln>
          <a:effectLst/>
        </p:spPr>
        <p:txBody>
          <a:bodyPr/>
          <a:lstStyle/>
          <a:p>
            <a:endParaRPr lang="en-US"/>
          </a:p>
        </p:txBody>
      </p:sp>
      <p:sp>
        <p:nvSpPr>
          <p:cNvPr id="20" name="Line 37"/>
          <p:cNvSpPr>
            <a:spLocks noChangeShapeType="1"/>
          </p:cNvSpPr>
          <p:nvPr/>
        </p:nvSpPr>
        <p:spPr bwMode="auto">
          <a:xfrm flipH="1">
            <a:off x="3805238" y="5281626"/>
            <a:ext cx="685800" cy="228600"/>
          </a:xfrm>
          <a:prstGeom prst="line">
            <a:avLst/>
          </a:prstGeom>
          <a:noFill/>
          <a:ln w="9525">
            <a:solidFill>
              <a:schemeClr val="tx1"/>
            </a:solidFill>
            <a:round/>
            <a:headEnd/>
            <a:tailEnd type="triangle" w="med" len="med"/>
          </a:ln>
          <a:effectLst/>
        </p:spPr>
        <p:txBody>
          <a:bodyPr/>
          <a:lstStyle/>
          <a:p>
            <a:endParaRPr lang="en-US"/>
          </a:p>
        </p:txBody>
      </p:sp>
      <p:sp>
        <p:nvSpPr>
          <p:cNvPr id="21" name="Line 38"/>
          <p:cNvSpPr>
            <a:spLocks noChangeShapeType="1"/>
          </p:cNvSpPr>
          <p:nvPr/>
        </p:nvSpPr>
        <p:spPr bwMode="auto">
          <a:xfrm flipH="1">
            <a:off x="4338638" y="5586426"/>
            <a:ext cx="685800" cy="228600"/>
          </a:xfrm>
          <a:prstGeom prst="line">
            <a:avLst/>
          </a:prstGeom>
          <a:noFill/>
          <a:ln w="9525">
            <a:solidFill>
              <a:schemeClr val="tx1"/>
            </a:solidFill>
            <a:round/>
            <a:headEnd/>
            <a:tailEnd type="triangle" w="med" len="med"/>
          </a:ln>
          <a:effectLst/>
        </p:spPr>
        <p:txBody>
          <a:bodyPr/>
          <a:lstStyle/>
          <a:p>
            <a:endParaRPr lang="en-US"/>
          </a:p>
        </p:txBody>
      </p:sp>
      <p:sp>
        <p:nvSpPr>
          <p:cNvPr id="22" name="Line 39"/>
          <p:cNvSpPr>
            <a:spLocks noChangeShapeType="1"/>
          </p:cNvSpPr>
          <p:nvPr/>
        </p:nvSpPr>
        <p:spPr bwMode="auto">
          <a:xfrm>
            <a:off x="4643438" y="5357826"/>
            <a:ext cx="457200" cy="457200"/>
          </a:xfrm>
          <a:prstGeom prst="line">
            <a:avLst/>
          </a:prstGeom>
          <a:noFill/>
          <a:ln w="9525">
            <a:solidFill>
              <a:schemeClr val="tx1"/>
            </a:solidFill>
            <a:round/>
            <a:headEnd/>
            <a:tailEnd type="triangle" w="med" len="med"/>
          </a:ln>
          <a:effectLst/>
        </p:spPr>
        <p:txBody>
          <a:bodyPr/>
          <a:lstStyle/>
          <a:p>
            <a:endParaRPr lang="en-US"/>
          </a:p>
        </p:txBody>
      </p:sp>
      <p:sp>
        <p:nvSpPr>
          <p:cNvPr id="23" name="Line 40"/>
          <p:cNvSpPr>
            <a:spLocks noChangeShapeType="1"/>
          </p:cNvSpPr>
          <p:nvPr/>
        </p:nvSpPr>
        <p:spPr bwMode="auto">
          <a:xfrm flipV="1">
            <a:off x="2541588" y="5281626"/>
            <a:ext cx="457200" cy="381000"/>
          </a:xfrm>
          <a:prstGeom prst="line">
            <a:avLst/>
          </a:prstGeom>
          <a:noFill/>
          <a:ln w="9525">
            <a:solidFill>
              <a:schemeClr val="tx1"/>
            </a:solidFill>
            <a:round/>
            <a:headEnd/>
            <a:tailEnd type="triangle" w="med" len="med"/>
          </a:ln>
          <a:effectLst/>
        </p:spPr>
        <p:txBody>
          <a:bodyPr/>
          <a:lstStyle/>
          <a:p>
            <a:endParaRPr lang="en-US"/>
          </a:p>
        </p:txBody>
      </p:sp>
      <p:sp>
        <p:nvSpPr>
          <p:cNvPr id="24" name="23 Altbilgi Yer Tutucusu"/>
          <p:cNvSpPr>
            <a:spLocks noGrp="1"/>
          </p:cNvSpPr>
          <p:nvPr>
            <p:ph type="ftr" sz="quarter" idx="11"/>
          </p:nvPr>
        </p:nvSpPr>
        <p:spPr/>
        <p:txBody>
          <a:bodyPr/>
          <a:lstStyle/>
          <a:p>
            <a:r>
              <a:rPr lang="en-US" smtClean="0"/>
              <a:t>SAÜ Bilgisayar Mühendisliği </a:t>
            </a:r>
            <a:endParaRPr lang="en-US" dirty="0"/>
          </a:p>
        </p:txBody>
      </p:sp>
      <p:sp>
        <p:nvSpPr>
          <p:cNvPr id="25" name="24 Slayt Numarası Yer Tutucusu"/>
          <p:cNvSpPr>
            <a:spLocks noGrp="1"/>
          </p:cNvSpPr>
          <p:nvPr>
            <p:ph type="sldNum" sz="quarter" idx="12"/>
          </p:nvPr>
        </p:nvSpPr>
        <p:spPr/>
        <p:txBody>
          <a:bodyPr/>
          <a:lstStyle/>
          <a:p>
            <a:fld id="{583A5473-B7E2-4064-90C8-8CDD97F93B60}" type="slidenum">
              <a:rPr lang="en-US" smtClean="0"/>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p:cNvSpPr>
            <a:spLocks noGrp="1"/>
          </p:cNvSpPr>
          <p:nvPr>
            <p:ph type="title"/>
          </p:nvPr>
        </p:nvSpPr>
        <p:spPr/>
        <p:txBody>
          <a:bodyPr/>
          <a:lstStyle/>
          <a:p>
            <a:endParaRPr lang="tr-TR"/>
          </a:p>
        </p:txBody>
      </p:sp>
      <p:sp>
        <p:nvSpPr>
          <p:cNvPr id="5" name="İçerik Yer Tutucusu 4"/>
          <p:cNvSpPr>
            <a:spLocks noGrp="1"/>
          </p:cNvSpPr>
          <p:nvPr>
            <p:ph idx="1"/>
          </p:nvPr>
        </p:nvSpPr>
        <p:spPr/>
        <p:txBody>
          <a:bodyPr>
            <a:normAutofit fontScale="77500" lnSpcReduction="20000"/>
          </a:bodyPr>
          <a:lstStyle/>
          <a:p>
            <a:r>
              <a:rPr lang="tr-TR" dirty="0"/>
              <a:t>Tıbbi görüntüleme ve astronomi gibi kesin uygulamalarda, 12 veya 16 bit/piksel gösterim kullanılmaktadır. Bu ekstra parlaklık seviyeleri sadece görüntünün küçük bir kısmı daha büyük yapıldığında işe yarar olmaktadır. Bu durumda bu ek parlaklık çözünürlüğü olmaksızın gözden kaçabilecek olan detayları görebiliriz. Tabii ki yararlı olabilmesi için, ayrıca yüksek seviyeli uzaysal çözünürlük (piksel sayısı) gerektirmektedir. Eğer bu parlaklık çözünürlüğü seviyelerinin ötesine geçersek ışık enerjisini görünebilir görüntü spektrumunun özel alt-bölümlerini oluşturan enerji bantlarına bölmüş oluruz.</a:t>
            </a:r>
          </a:p>
          <a:p>
            <a:endParaRPr lang="tr-TR" dirty="0"/>
          </a:p>
        </p:txBody>
      </p:sp>
      <p:sp>
        <p:nvSpPr>
          <p:cNvPr id="2" name="Altbilgi Yer Tutucusu 1"/>
          <p:cNvSpPr>
            <a:spLocks noGrp="1"/>
          </p:cNvSpPr>
          <p:nvPr>
            <p:ph type="ftr" sz="quarter" idx="11"/>
          </p:nvPr>
        </p:nvSpPr>
        <p:spPr/>
        <p:txBody>
          <a:bodyPr/>
          <a:lstStyle/>
          <a:p>
            <a:r>
              <a:rPr lang="en-US" smtClean="0"/>
              <a:t>SAÜ Bilgisayar Mühendisliği </a:t>
            </a:r>
            <a:endParaRPr lang="en-US" dirty="0"/>
          </a:p>
        </p:txBody>
      </p:sp>
      <p:sp>
        <p:nvSpPr>
          <p:cNvPr id="3" name="Slayt Numarası Yer Tutucusu 2"/>
          <p:cNvSpPr>
            <a:spLocks noGrp="1"/>
          </p:cNvSpPr>
          <p:nvPr>
            <p:ph type="sldNum" sz="quarter" idx="12"/>
          </p:nvPr>
        </p:nvSpPr>
        <p:spPr/>
        <p:txBody>
          <a:bodyPr/>
          <a:lstStyle/>
          <a:p>
            <a:fld id="{583A5473-B7E2-4064-90C8-8CDD97F93B60}" type="slidenum">
              <a:rPr lang="en-US" smtClean="0"/>
              <a:pPr/>
              <a:t>60</a:t>
            </a:fld>
            <a:endParaRPr lang="en-US" dirty="0"/>
          </a:p>
        </p:txBody>
      </p:sp>
    </p:spTree>
    <p:extLst>
      <p:ext uri="{BB962C8B-B14F-4D97-AF65-F5344CB8AC3E}">
        <p14:creationId xmlns:p14="http://schemas.microsoft.com/office/powerpoint/2010/main" val="2891627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9144000" cy="6001643"/>
          </a:xfrm>
          <a:prstGeom prst="rect">
            <a:avLst/>
          </a:prstGeom>
          <a:noFill/>
        </p:spPr>
        <p:txBody>
          <a:bodyPr wrap="square" rtlCol="0">
            <a:spAutoFit/>
          </a:bodyPr>
          <a:lstStyle/>
          <a:p>
            <a:r>
              <a:rPr lang="tr-TR" sz="2400" b="1" dirty="0" smtClean="0">
                <a:solidFill>
                  <a:srgbClr val="FFC000"/>
                </a:solidFill>
              </a:rPr>
              <a:t>Çok çerçeveli</a:t>
            </a:r>
            <a:r>
              <a:rPr lang="en-US" sz="2400" b="1" dirty="0" smtClean="0">
                <a:solidFill>
                  <a:srgbClr val="FFC000"/>
                </a:solidFill>
              </a:rPr>
              <a:t> </a:t>
            </a:r>
            <a:r>
              <a:rPr lang="tr-TR" sz="2400" b="1" dirty="0" smtClean="0">
                <a:solidFill>
                  <a:srgbClr val="FFC000"/>
                </a:solidFill>
              </a:rPr>
              <a:t>Görüntü Dizileri</a:t>
            </a:r>
          </a:p>
          <a:p>
            <a:endParaRPr lang="tr-TR" dirty="0" smtClean="0"/>
          </a:p>
          <a:p>
            <a:r>
              <a:rPr lang="tr-TR" dirty="0" smtClean="0"/>
              <a:t>Bazı uygulamalar için, </a:t>
            </a:r>
            <a:r>
              <a:rPr lang="tr-TR" dirty="0" err="1" smtClean="0"/>
              <a:t>magnetik</a:t>
            </a:r>
            <a:r>
              <a:rPr lang="tr-TR" dirty="0" smtClean="0"/>
              <a:t> rezonans görüntüleme (MRI) veya film görüntüleri gibi görüntü dizileri ile çalışmak zorunda kalabiliriz.</a:t>
            </a:r>
            <a:r>
              <a:rPr lang="en-US" dirty="0" smtClean="0"/>
              <a:t> </a:t>
            </a:r>
            <a:r>
              <a:rPr lang="tr-TR" dirty="0" smtClean="0"/>
              <a:t>Görüntü İşleme</a:t>
            </a:r>
            <a:r>
              <a:rPr lang="en-US" dirty="0" smtClean="0"/>
              <a:t> Toolbox</a:t>
            </a:r>
            <a:r>
              <a:rPr lang="tr-TR" dirty="0" smtClean="0"/>
              <a:t>’ı aynı dizide çoklu görüntü depolamayı sağlar.</a:t>
            </a:r>
            <a:r>
              <a:rPr lang="en-US" dirty="0" smtClean="0"/>
              <a:t> </a:t>
            </a:r>
            <a:r>
              <a:rPr lang="tr-TR" dirty="0" smtClean="0"/>
              <a:t>Her bir ayrık görüntü çerçeve (</a:t>
            </a:r>
            <a:r>
              <a:rPr lang="tr-TR" dirty="0" err="1" smtClean="0"/>
              <a:t>frame</a:t>
            </a:r>
            <a:r>
              <a:rPr lang="tr-TR" dirty="0" smtClean="0"/>
              <a:t>) olarak adlandırılır.</a:t>
            </a:r>
            <a:r>
              <a:rPr lang="en-US" dirty="0" smtClean="0"/>
              <a:t> </a:t>
            </a:r>
            <a:r>
              <a:rPr lang="tr-TR" dirty="0" smtClean="0"/>
              <a:t>Eğer bir dizi çoklu çerçeve barındırıyorsa, bunlar 4-boyutlu olarak </a:t>
            </a:r>
            <a:r>
              <a:rPr lang="tr-TR" dirty="0" err="1" smtClean="0"/>
              <a:t>ard</a:t>
            </a:r>
            <a:r>
              <a:rPr lang="tr-TR" dirty="0" smtClean="0"/>
              <a:t> arda bağlanır.</a:t>
            </a:r>
            <a:r>
              <a:rPr lang="en-US" dirty="0" smtClean="0"/>
              <a:t> </a:t>
            </a:r>
            <a:r>
              <a:rPr lang="tr-TR" dirty="0" smtClean="0"/>
              <a:t>Örneğin, </a:t>
            </a:r>
            <a:r>
              <a:rPr lang="en-US" dirty="0" smtClean="0"/>
              <a:t>400</a:t>
            </a:r>
            <a:r>
              <a:rPr lang="tr-TR" dirty="0" smtClean="0"/>
              <a:t>x</a:t>
            </a:r>
            <a:r>
              <a:rPr lang="en-US" dirty="0" smtClean="0"/>
              <a:t>300 RGB </a:t>
            </a:r>
            <a:r>
              <a:rPr lang="tr-TR" dirty="0" smtClean="0"/>
              <a:t>görüntüye sahip olan beşli bir dizi, </a:t>
            </a:r>
            <a:r>
              <a:rPr lang="en-US" dirty="0" smtClean="0"/>
              <a:t>400</a:t>
            </a:r>
            <a:r>
              <a:rPr lang="tr-TR" dirty="0" smtClean="0"/>
              <a:t>x</a:t>
            </a:r>
            <a:r>
              <a:rPr lang="en-US" dirty="0" smtClean="0"/>
              <a:t>300</a:t>
            </a:r>
            <a:r>
              <a:rPr lang="tr-TR" dirty="0" smtClean="0"/>
              <a:t>x</a:t>
            </a:r>
            <a:r>
              <a:rPr lang="en-US" dirty="0" smtClean="0"/>
              <a:t>3</a:t>
            </a:r>
            <a:r>
              <a:rPr lang="tr-TR" dirty="0" smtClean="0"/>
              <a:t>x</a:t>
            </a:r>
            <a:r>
              <a:rPr lang="en-US" dirty="0" smtClean="0"/>
              <a:t>5</a:t>
            </a:r>
            <a:r>
              <a:rPr lang="tr-TR" dirty="0" smtClean="0"/>
              <a:t> şeklinde olacaktır</a:t>
            </a:r>
            <a:r>
              <a:rPr lang="en-US" dirty="0" smtClean="0"/>
              <a:t>.</a:t>
            </a:r>
            <a:r>
              <a:rPr lang="tr-TR" dirty="0" smtClean="0"/>
              <a:t> Benzer bir</a:t>
            </a:r>
            <a:r>
              <a:rPr lang="en-US" dirty="0" smtClean="0"/>
              <a:t> </a:t>
            </a:r>
            <a:r>
              <a:rPr lang="en-US" dirty="0" err="1" smtClean="0"/>
              <a:t>multiframe</a:t>
            </a:r>
            <a:r>
              <a:rPr lang="en-US" dirty="0" smtClean="0"/>
              <a:t> </a:t>
            </a:r>
            <a:r>
              <a:rPr lang="tr-TR" dirty="0" smtClean="0"/>
              <a:t>gri seviyeli veya </a:t>
            </a:r>
            <a:r>
              <a:rPr lang="en-US" dirty="0" smtClean="0"/>
              <a:t> </a:t>
            </a:r>
            <a:r>
              <a:rPr lang="tr-TR" dirty="0" smtClean="0"/>
              <a:t>indeksli görüntü,</a:t>
            </a:r>
            <a:r>
              <a:rPr lang="en-US" dirty="0" smtClean="0"/>
              <a:t> 400</a:t>
            </a:r>
            <a:r>
              <a:rPr lang="tr-TR" dirty="0" smtClean="0"/>
              <a:t>x</a:t>
            </a:r>
            <a:r>
              <a:rPr lang="en-US" dirty="0" smtClean="0"/>
              <a:t>300</a:t>
            </a:r>
            <a:r>
              <a:rPr lang="tr-TR" dirty="0" smtClean="0"/>
              <a:t>x</a:t>
            </a:r>
            <a:r>
              <a:rPr lang="en-US" dirty="0" smtClean="0"/>
              <a:t>1</a:t>
            </a:r>
            <a:r>
              <a:rPr lang="tr-TR" dirty="0" smtClean="0"/>
              <a:t>x</a:t>
            </a:r>
            <a:r>
              <a:rPr lang="en-US" dirty="0" smtClean="0"/>
              <a:t>5</a:t>
            </a:r>
            <a:r>
              <a:rPr lang="tr-TR" dirty="0" smtClean="0"/>
              <a:t> şeklinde olacaktır</a:t>
            </a:r>
            <a:r>
              <a:rPr lang="en-US" dirty="0" smtClean="0"/>
              <a:t>.</a:t>
            </a:r>
            <a:r>
              <a:rPr lang="tr-TR" dirty="0" smtClean="0"/>
              <a:t> Bir </a:t>
            </a:r>
            <a:r>
              <a:rPr lang="tr-TR" dirty="0" err="1" smtClean="0"/>
              <a:t>multiframe</a:t>
            </a:r>
            <a:r>
              <a:rPr lang="tr-TR" dirty="0" smtClean="0"/>
              <a:t> dizisinde çoklu görüntü saklamak için </a:t>
            </a:r>
            <a:r>
              <a:rPr lang="tr-TR" dirty="0" err="1" smtClean="0"/>
              <a:t>cat</a:t>
            </a:r>
            <a:r>
              <a:rPr lang="tr-TR" dirty="0" smtClean="0"/>
              <a:t> komutu kullanılır. Örneğin, </a:t>
            </a:r>
            <a:r>
              <a:rPr lang="en-US" dirty="0" smtClean="0"/>
              <a:t>A1, A2, A3, A4</a:t>
            </a:r>
            <a:r>
              <a:rPr lang="tr-TR" dirty="0" smtClean="0"/>
              <a:t> ve</a:t>
            </a:r>
            <a:r>
              <a:rPr lang="en-US" dirty="0" smtClean="0"/>
              <a:t> A5</a:t>
            </a:r>
            <a:r>
              <a:rPr lang="tr-TR" dirty="0" smtClean="0"/>
              <a:t> görüntü gurubunuz</a:t>
            </a:r>
            <a:r>
              <a:rPr lang="en-US" dirty="0" smtClean="0"/>
              <a:t> </a:t>
            </a:r>
            <a:r>
              <a:rPr lang="tr-TR" dirty="0" smtClean="0"/>
              <a:t>varsa, bunları aşağıdaki şekilde tek bir dizide saklayabilirsiniz.</a:t>
            </a:r>
            <a:r>
              <a:rPr lang="en-US" dirty="0" smtClean="0"/>
              <a:t> </a:t>
            </a:r>
            <a:endParaRPr lang="tr-TR" dirty="0" smtClean="0"/>
          </a:p>
          <a:p>
            <a:endParaRPr lang="tr-TR" dirty="0" smtClean="0"/>
          </a:p>
          <a:p>
            <a:r>
              <a:rPr lang="en-US" dirty="0" smtClean="0"/>
              <a:t>A = cat(4,A1,A2,A3,A4,A5)</a:t>
            </a:r>
            <a:endParaRPr lang="tr-TR" dirty="0" smtClean="0"/>
          </a:p>
          <a:p>
            <a:endParaRPr lang="en-US" dirty="0" smtClean="0"/>
          </a:p>
          <a:p>
            <a:r>
              <a:rPr lang="tr-TR" dirty="0" smtClean="0"/>
              <a:t>Ayrıca </a:t>
            </a:r>
            <a:r>
              <a:rPr lang="tr-TR" dirty="0" err="1" smtClean="0"/>
              <a:t>multiframe</a:t>
            </a:r>
            <a:r>
              <a:rPr lang="tr-TR" dirty="0" smtClean="0"/>
              <a:t> görüntüden çerçeveleri çıkartabiliriz.</a:t>
            </a:r>
            <a:r>
              <a:rPr lang="en-US" dirty="0" smtClean="0"/>
              <a:t> </a:t>
            </a:r>
            <a:r>
              <a:rPr lang="tr-TR" dirty="0" smtClean="0"/>
              <a:t>Örneğin, </a:t>
            </a:r>
            <a:r>
              <a:rPr lang="en-US" dirty="0" smtClean="0"/>
              <a:t>MULTI</a:t>
            </a:r>
            <a:r>
              <a:rPr lang="tr-TR" dirty="0" smtClean="0"/>
              <a:t> adında çoklu görüntünüz varsa</a:t>
            </a:r>
            <a:r>
              <a:rPr lang="en-US" dirty="0" smtClean="0"/>
              <a:t>, </a:t>
            </a:r>
            <a:r>
              <a:rPr lang="tr-TR" dirty="0" smtClean="0"/>
              <a:t>aşağıdaki komut üçüncü çerçeveyi çıkarır.</a:t>
            </a:r>
            <a:r>
              <a:rPr lang="en-US" dirty="0" smtClean="0"/>
              <a:t> </a:t>
            </a:r>
            <a:endParaRPr lang="tr-TR" dirty="0" smtClean="0"/>
          </a:p>
          <a:p>
            <a:endParaRPr lang="tr-TR" dirty="0" smtClean="0"/>
          </a:p>
          <a:p>
            <a:r>
              <a:rPr lang="en-US" dirty="0" smtClean="0"/>
              <a:t>FRM3 = MULTI(:,:,:,3)</a:t>
            </a:r>
          </a:p>
          <a:p>
            <a:endParaRPr lang="tr-TR" dirty="0" smtClean="0"/>
          </a:p>
          <a:p>
            <a:r>
              <a:rPr lang="tr-TR" dirty="0" smtClean="0"/>
              <a:t>M</a:t>
            </a:r>
            <a:r>
              <a:rPr lang="en-US" dirty="0" err="1" smtClean="0"/>
              <a:t>ultiframe</a:t>
            </a:r>
            <a:r>
              <a:rPr lang="en-US" dirty="0" smtClean="0"/>
              <a:t> </a:t>
            </a:r>
            <a:r>
              <a:rPr lang="tr-TR" dirty="0" smtClean="0"/>
              <a:t>bir görüntü dizisinde</a:t>
            </a:r>
            <a:r>
              <a:rPr lang="en-US" dirty="0" smtClean="0"/>
              <a:t>, </a:t>
            </a:r>
            <a:r>
              <a:rPr lang="tr-TR" dirty="0" smtClean="0"/>
              <a:t>her bir görüntü aynı boyutta olmalıdır</a:t>
            </a:r>
            <a:r>
              <a:rPr lang="en-US" dirty="0" smtClean="0"/>
              <a:t>. </a:t>
            </a:r>
            <a:r>
              <a:rPr lang="tr-TR" dirty="0" err="1" smtClean="0"/>
              <a:t>M</a:t>
            </a:r>
            <a:r>
              <a:rPr lang="en-US" dirty="0" err="1" smtClean="0"/>
              <a:t>ultiframe</a:t>
            </a:r>
            <a:r>
              <a:rPr lang="en-US" dirty="0" smtClean="0"/>
              <a:t> </a:t>
            </a:r>
            <a:r>
              <a:rPr lang="tr-TR" dirty="0" smtClean="0"/>
              <a:t>indeksli bir görüntüde</a:t>
            </a:r>
            <a:r>
              <a:rPr lang="en-US" dirty="0" smtClean="0"/>
              <a:t>, </a:t>
            </a:r>
            <a:r>
              <a:rPr lang="tr-TR" dirty="0" smtClean="0"/>
              <a:t>her bir görüntü aynı renk-tablosunu kullanmalıdır.</a:t>
            </a: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357166"/>
            <a:ext cx="8572560" cy="2400657"/>
          </a:xfrm>
          <a:prstGeom prst="rect">
            <a:avLst/>
          </a:prstGeom>
          <a:noFill/>
        </p:spPr>
        <p:txBody>
          <a:bodyPr wrap="square" rtlCol="0">
            <a:spAutoFit/>
          </a:bodyPr>
          <a:lstStyle/>
          <a:p>
            <a:r>
              <a:rPr lang="tr-TR" sz="2400" b="1" dirty="0" smtClean="0">
                <a:solidFill>
                  <a:srgbClr val="FFC000"/>
                </a:solidFill>
              </a:rPr>
              <a:t>Çok çerçeveli modelin kısıtlılığı</a:t>
            </a:r>
          </a:p>
          <a:p>
            <a:endParaRPr lang="tr-TR" dirty="0" smtClean="0"/>
          </a:p>
          <a:p>
            <a:r>
              <a:rPr lang="tr-TR" dirty="0" err="1" smtClean="0"/>
              <a:t>Toolboxdaki</a:t>
            </a:r>
            <a:r>
              <a:rPr lang="tr-TR" dirty="0" smtClean="0"/>
              <a:t> birçok uygulama sadece ilk iki veya ilk üç boyutta işlem yapar. Bu fonksiyonlarla dört boyutlu dizileri de kullanabilirsiniz, fakat her bir çerçeveyi bireysel olarak işlemelisiniz. Örneğin, aşağıdaki çağırma dizideki yedinci çerçeveyi gösterir.</a:t>
            </a:r>
            <a:r>
              <a:rPr lang="en-US" dirty="0" smtClean="0"/>
              <a:t> </a:t>
            </a:r>
            <a:endParaRPr lang="tr-TR" dirty="0" smtClean="0"/>
          </a:p>
          <a:p>
            <a:endParaRPr lang="tr-TR" dirty="0" smtClean="0"/>
          </a:p>
          <a:p>
            <a:r>
              <a:rPr lang="en-US" dirty="0" smtClean="0"/>
              <a:t>MULTI. </a:t>
            </a:r>
            <a:r>
              <a:rPr lang="en-US" dirty="0" err="1" smtClean="0"/>
              <a:t>imshow</a:t>
            </a:r>
            <a:r>
              <a:rPr lang="en-US" dirty="0" smtClean="0"/>
              <a:t>(MULTI(:,:,:,7))</a:t>
            </a: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l="33691" t="13672" r="1855" b="21875"/>
          <a:stretch>
            <a:fillRect/>
          </a:stretch>
        </p:blipFill>
        <p:spPr bwMode="auto">
          <a:xfrm>
            <a:off x="285720" y="285728"/>
            <a:ext cx="8286808" cy="6215106"/>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3508653"/>
          </a:xfrm>
          <a:prstGeom prst="rect">
            <a:avLst/>
          </a:prstGeom>
          <a:noFill/>
        </p:spPr>
        <p:txBody>
          <a:bodyPr wrap="square" rtlCol="0">
            <a:spAutoFit/>
          </a:bodyPr>
          <a:lstStyle/>
          <a:p>
            <a:r>
              <a:rPr lang="tr-TR" b="1" dirty="0" smtClean="0">
                <a:solidFill>
                  <a:srgbClr val="FFC000"/>
                </a:solidFill>
              </a:rPr>
              <a:t>Grafik Görüntülerini Okuma</a:t>
            </a:r>
            <a:r>
              <a:rPr lang="en-US" b="1" dirty="0" smtClean="0">
                <a:solidFill>
                  <a:srgbClr val="FFC000"/>
                </a:solidFill>
              </a:rPr>
              <a:t> </a:t>
            </a:r>
            <a:endParaRPr lang="tr-TR" b="1" dirty="0" smtClean="0">
              <a:solidFill>
                <a:srgbClr val="FFC000"/>
              </a:solidFill>
            </a:endParaRPr>
          </a:p>
          <a:p>
            <a:endParaRPr lang="tr-TR" dirty="0" smtClean="0"/>
          </a:p>
          <a:p>
            <a:r>
              <a:rPr lang="en-US" dirty="0" err="1" smtClean="0"/>
              <a:t>imread</a:t>
            </a:r>
            <a:r>
              <a:rPr lang="en-US" dirty="0" smtClean="0"/>
              <a:t> </a:t>
            </a:r>
            <a:r>
              <a:rPr lang="tr-TR" dirty="0" smtClean="0"/>
              <a:t>fonksiyonu herhangi bir formattaki ve herhangi bir bitteki görüntüyü okur.</a:t>
            </a:r>
            <a:r>
              <a:rPr lang="en-US" dirty="0" smtClean="0"/>
              <a:t> </a:t>
            </a:r>
            <a:r>
              <a:rPr lang="tr-TR" dirty="0" smtClean="0"/>
              <a:t>Çoğu görüntü dosya formatı piksel değerlerini saklamak için 8 bit kullanır.</a:t>
            </a:r>
            <a:r>
              <a:rPr lang="en-US" dirty="0" smtClean="0"/>
              <a:t> </a:t>
            </a:r>
            <a:r>
              <a:rPr lang="tr-TR" dirty="0" smtClean="0"/>
              <a:t>Bunlar okunduğunda </a:t>
            </a:r>
            <a:r>
              <a:rPr lang="en-US" dirty="0" smtClean="0"/>
              <a:t>MATLAB </a:t>
            </a:r>
            <a:r>
              <a:rPr lang="tr-TR" dirty="0" smtClean="0"/>
              <a:t>bunları </a:t>
            </a:r>
            <a:r>
              <a:rPr lang="en-US" dirty="0" smtClean="0"/>
              <a:t>class uint8</a:t>
            </a:r>
            <a:r>
              <a:rPr lang="tr-TR" dirty="0" smtClean="0"/>
              <a:t> olarak depolar.</a:t>
            </a:r>
          </a:p>
          <a:p>
            <a:endParaRPr lang="tr-TR" dirty="0" smtClean="0"/>
          </a:p>
          <a:p>
            <a:r>
              <a:rPr lang="en-US" dirty="0" smtClean="0"/>
              <a:t>f=</a:t>
            </a:r>
            <a:r>
              <a:rPr lang="en-US" dirty="0" err="1" smtClean="0"/>
              <a:t>imread</a:t>
            </a:r>
            <a:r>
              <a:rPr lang="en-US" dirty="0" smtClean="0"/>
              <a:t>('c:\bm.jpg');</a:t>
            </a:r>
            <a:endParaRPr lang="tr-TR" dirty="0" smtClean="0"/>
          </a:p>
          <a:p>
            <a:endParaRPr lang="tr-TR" dirty="0" smtClean="0"/>
          </a:p>
          <a:p>
            <a:r>
              <a:rPr lang="tr-TR" dirty="0" smtClean="0"/>
              <a:t>Bu örnekte, </a:t>
            </a:r>
            <a:r>
              <a:rPr lang="en-US" dirty="0" err="1" smtClean="0"/>
              <a:t>imread</a:t>
            </a:r>
            <a:r>
              <a:rPr lang="en-US" dirty="0" smtClean="0"/>
              <a:t> </a:t>
            </a:r>
            <a:r>
              <a:rPr lang="tr-TR" dirty="0" smtClean="0"/>
              <a:t>dosya formatını dosya içeriğinden okur.</a:t>
            </a:r>
            <a:r>
              <a:rPr lang="en-US" dirty="0" smtClean="0"/>
              <a:t> MATLAB </a:t>
            </a:r>
            <a:r>
              <a:rPr lang="tr-TR" dirty="0" smtClean="0"/>
              <a:t>çoğu grafik dosya formatını destekler, bunlar; </a:t>
            </a:r>
            <a:r>
              <a:rPr lang="en-US" dirty="0" smtClean="0"/>
              <a:t>Microsoft Windows Bitmap (BMP), Graphics Interchange Format (GIF), Joint Photographic Experts Group (JPEG), Portable Network Graphics (PNG)</a:t>
            </a:r>
            <a:r>
              <a:rPr lang="tr-TR" dirty="0" smtClean="0"/>
              <a:t> ve</a:t>
            </a:r>
            <a:r>
              <a:rPr lang="en-US" dirty="0" smtClean="0"/>
              <a:t> Tagged Image File Format (TIFF) </a:t>
            </a:r>
            <a:r>
              <a:rPr lang="tr-TR" dirty="0" smtClean="0"/>
              <a:t>formatlarıdır</a:t>
            </a:r>
            <a:r>
              <a:rPr lang="en-US" dirty="0" smtClean="0"/>
              <a:t>. </a:t>
            </a:r>
            <a:endParaRPr lang="en-US" dirty="0"/>
          </a:p>
        </p:txBody>
      </p:sp>
      <p:pic>
        <p:nvPicPr>
          <p:cNvPr id="76802" name="Picture 2"/>
          <p:cNvPicPr>
            <a:picLocks noChangeAspect="1" noChangeArrowheads="1"/>
          </p:cNvPicPr>
          <p:nvPr/>
        </p:nvPicPr>
        <p:blipFill>
          <a:blip r:embed="rId2" cstate="print"/>
          <a:srcRect t="23438" r="68767" b="74051"/>
          <a:stretch>
            <a:fillRect/>
          </a:stretch>
        </p:blipFill>
        <p:spPr bwMode="auto">
          <a:xfrm>
            <a:off x="500034" y="4000504"/>
            <a:ext cx="7108076" cy="428628"/>
          </a:xfrm>
          <a:prstGeom prst="rect">
            <a:avLst/>
          </a:prstGeom>
          <a:noFill/>
          <a:ln w="9525">
            <a:noFill/>
            <a:miter lim="800000"/>
            <a:headEnd/>
            <a:tailEnd/>
          </a:ln>
          <a:effectLst/>
        </p:spPr>
      </p:pic>
      <p:sp>
        <p:nvSpPr>
          <p:cNvPr id="4" name="3 Altbilgi Yer Tutucusu"/>
          <p:cNvSpPr>
            <a:spLocks noGrp="1"/>
          </p:cNvSpPr>
          <p:nvPr>
            <p:ph type="ftr" sz="quarter" idx="11"/>
          </p:nvPr>
        </p:nvSpPr>
        <p:spPr/>
        <p:txBody>
          <a:bodyPr/>
          <a:lstStyle/>
          <a:p>
            <a:r>
              <a:rPr lang="en-US" smtClean="0"/>
              <a:t>SAÜ Bilgisayar Mühendisliği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428604"/>
            <a:ext cx="8501122" cy="4893647"/>
          </a:xfrm>
          <a:prstGeom prst="rect">
            <a:avLst/>
          </a:prstGeom>
          <a:noFill/>
        </p:spPr>
        <p:txBody>
          <a:bodyPr wrap="square" rtlCol="0">
            <a:spAutoFit/>
          </a:bodyPr>
          <a:lstStyle/>
          <a:p>
            <a:r>
              <a:rPr lang="tr-TR" sz="2400" b="1" dirty="0" smtClean="0">
                <a:solidFill>
                  <a:srgbClr val="FFC000"/>
                </a:solidFill>
              </a:rPr>
              <a:t>Bir Grafik Dosyasından Çoklu Görüntüleri Okuma</a:t>
            </a:r>
          </a:p>
          <a:p>
            <a:endParaRPr lang="tr-TR" dirty="0" smtClean="0"/>
          </a:p>
          <a:p>
            <a:r>
              <a:rPr lang="en-US" dirty="0" smtClean="0"/>
              <a:t>MATLAB</a:t>
            </a:r>
            <a:r>
              <a:rPr lang="tr-TR" dirty="0" smtClean="0"/>
              <a:t>, HDF ve TIFF gibi çoklu görüntü barındıran</a:t>
            </a:r>
            <a:r>
              <a:rPr lang="en-US" dirty="0" smtClean="0"/>
              <a:t> </a:t>
            </a:r>
            <a:r>
              <a:rPr lang="tr-TR" dirty="0" smtClean="0"/>
              <a:t>birçok grafik formatını destekler</a:t>
            </a:r>
            <a:r>
              <a:rPr lang="en-US" dirty="0" smtClean="0"/>
              <a:t>. </a:t>
            </a:r>
            <a:r>
              <a:rPr lang="tr-TR" dirty="0" smtClean="0"/>
              <a:t>D</a:t>
            </a:r>
            <a:r>
              <a:rPr lang="en-US" dirty="0" err="1" smtClean="0"/>
              <a:t>efault</a:t>
            </a:r>
            <a:r>
              <a:rPr lang="tr-TR" dirty="0" smtClean="0"/>
              <a:t> olarak</a:t>
            </a:r>
            <a:r>
              <a:rPr lang="en-US" dirty="0" smtClean="0"/>
              <a:t>, </a:t>
            </a:r>
            <a:r>
              <a:rPr lang="en-US" dirty="0" err="1" smtClean="0"/>
              <a:t>imread</a:t>
            </a:r>
            <a:r>
              <a:rPr lang="en-US" dirty="0" smtClean="0"/>
              <a:t> </a:t>
            </a:r>
            <a:r>
              <a:rPr lang="tr-TR" dirty="0" smtClean="0"/>
              <a:t>fonksiyonu dosyadan sadece ilk görüntüyü alır.</a:t>
            </a:r>
            <a:r>
              <a:rPr lang="en-US" dirty="0" smtClean="0"/>
              <a:t> </a:t>
            </a:r>
            <a:r>
              <a:rPr lang="tr-TR" dirty="0" smtClean="0"/>
              <a:t>Dosyadan diğer görüntüleri almak için dosya formatı tarafından desteklenen </a:t>
            </a:r>
            <a:r>
              <a:rPr lang="en-US" dirty="0" smtClean="0"/>
              <a:t>syntax </a:t>
            </a:r>
            <a:r>
              <a:rPr lang="tr-TR" dirty="0" smtClean="0"/>
              <a:t>kullanılmalıdır. Örneğin</a:t>
            </a:r>
            <a:r>
              <a:rPr lang="en-US" dirty="0" smtClean="0"/>
              <a:t>, TIFF </a:t>
            </a:r>
            <a:r>
              <a:rPr lang="tr-TR" dirty="0" smtClean="0"/>
              <a:t>dosyaları kullanıldığında</a:t>
            </a:r>
            <a:r>
              <a:rPr lang="en-US" dirty="0" smtClean="0"/>
              <a:t>, </a:t>
            </a:r>
            <a:r>
              <a:rPr lang="tr-TR" dirty="0" smtClean="0"/>
              <a:t>almak istediğiniz dosyadaki görüntüyü tanımlayan bir indeks değeri kullanılabilir. Aşağıdaki örnek bir TIFF dosyasından 27 görüntü serisini okur ve görüntüleri dört-boyutlu bir dizide depolar. Dosyada kaç tane görüntü olduğunu tespit etmek için </a:t>
            </a:r>
            <a:r>
              <a:rPr lang="en-US" dirty="0" err="1" smtClean="0"/>
              <a:t>imfinfo</a:t>
            </a:r>
            <a:r>
              <a:rPr lang="tr-TR" dirty="0" smtClean="0"/>
              <a:t> komutu kullanılabilir.</a:t>
            </a:r>
            <a:r>
              <a:rPr lang="en-US" dirty="0" smtClean="0"/>
              <a:t> </a:t>
            </a:r>
            <a:endParaRPr lang="tr-TR" dirty="0" smtClean="0"/>
          </a:p>
          <a:p>
            <a:endParaRPr lang="tr-TR" dirty="0" smtClean="0"/>
          </a:p>
          <a:p>
            <a:r>
              <a:rPr lang="en-US" dirty="0" err="1" smtClean="0"/>
              <a:t>mri</a:t>
            </a:r>
            <a:r>
              <a:rPr lang="en-US" dirty="0" smtClean="0"/>
              <a:t> = uint8(zeros(128,128,1,27)); % 4-D </a:t>
            </a:r>
            <a:r>
              <a:rPr lang="tr-TR" dirty="0" smtClean="0"/>
              <a:t>diziye</a:t>
            </a:r>
            <a:r>
              <a:rPr lang="en-US" dirty="0" smtClean="0"/>
              <a:t> </a:t>
            </a:r>
            <a:r>
              <a:rPr lang="tr-TR" dirty="0" smtClean="0"/>
              <a:t>yerleştirir</a:t>
            </a:r>
            <a:endParaRPr lang="en-US" dirty="0" smtClean="0"/>
          </a:p>
          <a:p>
            <a:endParaRPr lang="en-US" dirty="0" smtClean="0"/>
          </a:p>
          <a:p>
            <a:r>
              <a:rPr lang="en-US" dirty="0" smtClean="0"/>
              <a:t>for frame=1:27</a:t>
            </a:r>
          </a:p>
          <a:p>
            <a:r>
              <a:rPr lang="en-US" dirty="0" smtClean="0"/>
              <a:t>    [</a:t>
            </a:r>
            <a:r>
              <a:rPr lang="en-US" dirty="0" err="1" smtClean="0"/>
              <a:t>mri</a:t>
            </a:r>
            <a:r>
              <a:rPr lang="en-US" dirty="0" smtClean="0"/>
              <a:t>(:,:,:,frame),map] = </a:t>
            </a:r>
            <a:r>
              <a:rPr lang="en-US" dirty="0" err="1" smtClean="0"/>
              <a:t>imread</a:t>
            </a:r>
            <a:r>
              <a:rPr lang="en-US" dirty="0" smtClean="0"/>
              <a:t>('</a:t>
            </a:r>
            <a:r>
              <a:rPr lang="en-US" dirty="0" err="1" smtClean="0"/>
              <a:t>mri.tif',frame</a:t>
            </a:r>
            <a:r>
              <a:rPr lang="en-US" dirty="0" smtClean="0"/>
              <a:t>);</a:t>
            </a:r>
          </a:p>
          <a:p>
            <a:r>
              <a:rPr lang="tr-TR" dirty="0"/>
              <a:t>e</a:t>
            </a:r>
            <a:r>
              <a:rPr lang="en-US" dirty="0" err="1" smtClean="0"/>
              <a:t>nd</a:t>
            </a:r>
            <a:endParaRPr lang="tr-TR"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358246" cy="2677656"/>
          </a:xfrm>
          <a:prstGeom prst="rect">
            <a:avLst/>
          </a:prstGeom>
          <a:noFill/>
        </p:spPr>
        <p:txBody>
          <a:bodyPr wrap="square" rtlCol="0">
            <a:spAutoFit/>
          </a:bodyPr>
          <a:lstStyle/>
          <a:p>
            <a:r>
              <a:rPr lang="tr-TR" sz="2400" b="1" dirty="0" smtClean="0">
                <a:solidFill>
                  <a:srgbClr val="FFC000"/>
                </a:solidFill>
              </a:rPr>
              <a:t>Grafik Görüntülerini Yazma</a:t>
            </a:r>
            <a:r>
              <a:rPr lang="en-US" sz="2400" b="1" dirty="0" smtClean="0">
                <a:solidFill>
                  <a:srgbClr val="FFC000"/>
                </a:solidFill>
              </a:rPr>
              <a:t> </a:t>
            </a:r>
            <a:endParaRPr lang="tr-TR" sz="2400" b="1" dirty="0" smtClean="0">
              <a:solidFill>
                <a:srgbClr val="FFC000"/>
              </a:solidFill>
            </a:endParaRPr>
          </a:p>
          <a:p>
            <a:endParaRPr lang="tr-TR" dirty="0" smtClean="0"/>
          </a:p>
          <a:p>
            <a:r>
              <a:rPr lang="en-US" dirty="0" err="1" smtClean="0"/>
              <a:t>imwrite</a:t>
            </a:r>
            <a:r>
              <a:rPr lang="en-US" dirty="0" smtClean="0"/>
              <a:t> </a:t>
            </a:r>
            <a:r>
              <a:rPr lang="tr-TR" dirty="0" smtClean="0"/>
              <a:t>fonksiyonu desteklenen formatlardan birinde bir görüntüyü grafik dosyasına yazar. </a:t>
            </a:r>
            <a:r>
              <a:rPr lang="tr-TR" dirty="0" err="1" smtClean="0"/>
              <a:t>imwrite</a:t>
            </a:r>
            <a:r>
              <a:rPr lang="tr-TR" dirty="0" smtClean="0"/>
              <a:t> için çoğu temel </a:t>
            </a:r>
            <a:r>
              <a:rPr lang="en-US" dirty="0" smtClean="0"/>
              <a:t>syntax </a:t>
            </a:r>
            <a:r>
              <a:rPr lang="tr-TR" dirty="0" smtClean="0"/>
              <a:t>görüntü değişkenini ve dosya ismini alır. </a:t>
            </a:r>
            <a:r>
              <a:rPr lang="en-US" dirty="0" smtClean="0"/>
              <a:t>MATLAB </a:t>
            </a:r>
            <a:r>
              <a:rPr lang="tr-TR" dirty="0" smtClean="0"/>
              <a:t>dosyayı istenilen formata dönüştürüp istenilen yere yazabilir.</a:t>
            </a:r>
          </a:p>
          <a:p>
            <a:endParaRPr lang="tr-TR" dirty="0" smtClean="0"/>
          </a:p>
          <a:p>
            <a:r>
              <a:rPr lang="en-US" dirty="0" err="1" smtClean="0"/>
              <a:t>imwrite</a:t>
            </a:r>
            <a:r>
              <a:rPr lang="en-US" dirty="0" smtClean="0"/>
              <a:t>(</a:t>
            </a:r>
            <a:r>
              <a:rPr lang="en-US" dirty="0" err="1" smtClean="0"/>
              <a:t>f,'c</a:t>
            </a:r>
            <a:r>
              <a:rPr lang="en-US" dirty="0" smtClean="0"/>
              <a:t>:\b.bmp');</a:t>
            </a:r>
            <a:endParaRPr lang="tr-TR" dirty="0" smtClean="0"/>
          </a:p>
          <a:p>
            <a:endParaRPr lang="tr-TR" dirty="0" smtClean="0"/>
          </a:p>
          <a:p>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4462760"/>
          </a:xfrm>
          <a:prstGeom prst="rect">
            <a:avLst/>
          </a:prstGeom>
          <a:noFill/>
        </p:spPr>
        <p:txBody>
          <a:bodyPr wrap="square" rtlCol="0">
            <a:spAutoFit/>
          </a:bodyPr>
          <a:lstStyle/>
          <a:p>
            <a:r>
              <a:rPr lang="tr-TR" sz="2400" b="1" dirty="0" smtClean="0">
                <a:solidFill>
                  <a:srgbClr val="FFC000"/>
                </a:solidFill>
              </a:rPr>
              <a:t>Dosya Formatını ve Parametresini Belirleme</a:t>
            </a:r>
          </a:p>
          <a:p>
            <a:endParaRPr lang="tr-TR" sz="2000" dirty="0" smtClean="0"/>
          </a:p>
          <a:p>
            <a:r>
              <a:rPr lang="en-US" sz="2000" dirty="0" err="1" smtClean="0"/>
              <a:t>imwrite</a:t>
            </a:r>
            <a:r>
              <a:rPr lang="en-US" sz="2000" dirty="0" smtClean="0"/>
              <a:t> </a:t>
            </a:r>
            <a:r>
              <a:rPr lang="tr-TR" sz="2000" dirty="0" smtClean="0"/>
              <a:t>bazı grafik formatları ile kullanılırken, ek parametreler belirlenebilir.</a:t>
            </a:r>
            <a:r>
              <a:rPr lang="en-US" sz="2000" dirty="0" smtClean="0"/>
              <a:t> </a:t>
            </a:r>
            <a:r>
              <a:rPr lang="tr-TR" sz="2000" dirty="0" smtClean="0"/>
              <a:t>Örneğin, PNG dosyaları ile, ek parametrelerle bit derinliğini belirleyebilirsiniz.</a:t>
            </a:r>
            <a:r>
              <a:rPr lang="en-US" sz="2000" dirty="0" smtClean="0"/>
              <a:t> </a:t>
            </a:r>
            <a:r>
              <a:rPr lang="tr-TR" sz="2000" dirty="0" smtClean="0"/>
              <a:t>Aşağıdaki örnek bir gri seviyeli </a:t>
            </a:r>
            <a:r>
              <a:rPr lang="tr-TR" sz="2000" i="1" dirty="0" smtClean="0"/>
              <a:t>I</a:t>
            </a:r>
            <a:r>
              <a:rPr lang="tr-TR" sz="2000" dirty="0" smtClean="0"/>
              <a:t> görüntüsünü 4-bitlik PNG dosyasına yazar.</a:t>
            </a:r>
            <a:r>
              <a:rPr lang="en-US" sz="2000" dirty="0" smtClean="0"/>
              <a:t> </a:t>
            </a:r>
            <a:endParaRPr lang="tr-TR" sz="2000" dirty="0" smtClean="0"/>
          </a:p>
          <a:p>
            <a:endParaRPr lang="tr-TR" sz="2000" dirty="0" smtClean="0"/>
          </a:p>
          <a:p>
            <a:r>
              <a:rPr lang="en-US" sz="2000" dirty="0" err="1" smtClean="0"/>
              <a:t>imwrite</a:t>
            </a:r>
            <a:r>
              <a:rPr lang="en-US" sz="2000" dirty="0" smtClean="0"/>
              <a:t>(I,'clown.png','BitDepth',4);</a:t>
            </a:r>
            <a:endParaRPr lang="tr-TR" sz="2000" dirty="0" smtClean="0"/>
          </a:p>
          <a:p>
            <a:endParaRPr lang="en-US" sz="2000" dirty="0" smtClean="0"/>
          </a:p>
          <a:p>
            <a:r>
              <a:rPr lang="tr-TR" sz="2000" dirty="0" smtClean="0"/>
              <a:t>Aşağıdaki örnek, sıkıştırma kalitesi parametresini belirlemek için bir ek parametre kullanarak A görüntüsünü JPEG dosyasına yazar.</a:t>
            </a:r>
          </a:p>
          <a:p>
            <a:endParaRPr lang="tr-TR" sz="2000" dirty="0" smtClean="0"/>
          </a:p>
          <a:p>
            <a:r>
              <a:rPr lang="en-US" sz="2000" dirty="0" err="1" smtClean="0"/>
              <a:t>imwrite</a:t>
            </a:r>
            <a:r>
              <a:rPr lang="en-US" sz="2000" dirty="0" smtClean="0"/>
              <a:t>(A, 'myfile.jpg', 'Quality', 100);</a:t>
            </a:r>
            <a:endParaRPr lang="tr-TR" sz="2000" dirty="0" smtClean="0"/>
          </a:p>
          <a:p>
            <a:endParaRPr lang="en-US" sz="2000" dirty="0" smtClean="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429684" cy="6370975"/>
          </a:xfrm>
          <a:prstGeom prst="rect">
            <a:avLst/>
          </a:prstGeom>
          <a:noFill/>
        </p:spPr>
        <p:txBody>
          <a:bodyPr wrap="square" rtlCol="0">
            <a:spAutoFit/>
          </a:bodyPr>
          <a:lstStyle/>
          <a:p>
            <a:r>
              <a:rPr lang="tr-TR" sz="2400" b="1" dirty="0" smtClean="0">
                <a:solidFill>
                  <a:srgbClr val="FFC000"/>
                </a:solidFill>
              </a:rPr>
              <a:t>1-bitlik formatta ikili görüntüleri okuma ve yazma</a:t>
            </a:r>
          </a:p>
          <a:p>
            <a:endParaRPr lang="tr-TR" dirty="0" smtClean="0"/>
          </a:p>
          <a:p>
            <a:r>
              <a:rPr lang="tr-TR" dirty="0" smtClean="0"/>
              <a:t>Belirli dosya formatlarında</a:t>
            </a:r>
            <a:r>
              <a:rPr lang="en-US" dirty="0" smtClean="0"/>
              <a:t>, </a:t>
            </a:r>
            <a:r>
              <a:rPr lang="tr-TR" dirty="0" smtClean="0"/>
              <a:t>ikili bir görüntü </a:t>
            </a:r>
            <a:r>
              <a:rPr lang="en-US" dirty="0" smtClean="0"/>
              <a:t>1-bit</a:t>
            </a:r>
            <a:r>
              <a:rPr lang="tr-TR" dirty="0" err="1" smtClean="0"/>
              <a:t>lik</a:t>
            </a:r>
            <a:r>
              <a:rPr lang="en-US" dirty="0" smtClean="0"/>
              <a:t> format</a:t>
            </a:r>
            <a:r>
              <a:rPr lang="tr-TR" dirty="0" smtClean="0"/>
              <a:t>ta saklanabilir</a:t>
            </a:r>
            <a:r>
              <a:rPr lang="en-US" dirty="0" smtClean="0"/>
              <a:t>. </a:t>
            </a:r>
            <a:r>
              <a:rPr lang="tr-TR" dirty="0" smtClean="0"/>
              <a:t>Eğer dosya formatı bunu destekliyorsa, </a:t>
            </a:r>
            <a:r>
              <a:rPr lang="en-US" dirty="0" smtClean="0"/>
              <a:t>MATLAB </a:t>
            </a:r>
            <a:r>
              <a:rPr lang="tr-TR" dirty="0" err="1" smtClean="0"/>
              <a:t>default</a:t>
            </a:r>
            <a:r>
              <a:rPr lang="tr-TR" dirty="0" smtClean="0"/>
              <a:t> olarak ikili görüntüyü 1-bitlik görüntü halinde yazabilir</a:t>
            </a:r>
            <a:r>
              <a:rPr lang="en-US" dirty="0" smtClean="0"/>
              <a:t>. </a:t>
            </a:r>
            <a:r>
              <a:rPr lang="tr-TR" dirty="0" smtClean="0"/>
              <a:t>İkili bir görüntüyü 1-bitlik bir formatta okuduğumuzda, </a:t>
            </a:r>
            <a:r>
              <a:rPr lang="en-US" dirty="0" smtClean="0"/>
              <a:t>MATLAB </a:t>
            </a:r>
            <a:r>
              <a:rPr lang="tr-TR" dirty="0" smtClean="0"/>
              <a:t>bunu </a:t>
            </a:r>
            <a:r>
              <a:rPr lang="en-US" dirty="0" smtClean="0"/>
              <a:t>workspace</a:t>
            </a:r>
            <a:r>
              <a:rPr lang="tr-TR" dirty="0" smtClean="0"/>
              <a:t>’de mantıksal bir dizi olarak saklar. Aşağıdaki örnek, ikili görüntüyü okur ve onu TIFF dosyası olarak yazar. Çünkü TIFF dosya formatı 1-bitlik görüntüleri destekler,</a:t>
            </a:r>
            <a:r>
              <a:rPr lang="en-US" dirty="0" smtClean="0"/>
              <a:t> </a:t>
            </a:r>
            <a:r>
              <a:rPr lang="tr-TR" dirty="0" smtClean="0"/>
              <a:t>dosya hafızaya 1-bitlik formatta yazılır.</a:t>
            </a:r>
          </a:p>
          <a:p>
            <a:endParaRPr lang="tr-TR" dirty="0" smtClean="0"/>
          </a:p>
          <a:p>
            <a:r>
              <a:rPr lang="en-US" dirty="0" smtClean="0"/>
              <a:t>BW = </a:t>
            </a:r>
            <a:r>
              <a:rPr lang="en-US" dirty="0" err="1" smtClean="0"/>
              <a:t>imread</a:t>
            </a:r>
            <a:r>
              <a:rPr lang="en-US" dirty="0" smtClean="0"/>
              <a:t>('text.png');</a:t>
            </a:r>
          </a:p>
          <a:p>
            <a:endParaRPr lang="tr-TR" dirty="0" smtClean="0"/>
          </a:p>
          <a:p>
            <a:r>
              <a:rPr lang="en-US" dirty="0" err="1" smtClean="0"/>
              <a:t>imwrite</a:t>
            </a:r>
            <a:r>
              <a:rPr lang="en-US" dirty="0" smtClean="0"/>
              <a:t>(</a:t>
            </a:r>
            <a:r>
              <a:rPr lang="en-US" dirty="0" err="1" smtClean="0"/>
              <a:t>BW,'test.tif</a:t>
            </a:r>
            <a:r>
              <a:rPr lang="en-US" dirty="0" smtClean="0"/>
              <a:t>'); </a:t>
            </a:r>
          </a:p>
          <a:p>
            <a:endParaRPr lang="tr-TR" dirty="0" smtClean="0"/>
          </a:p>
          <a:p>
            <a:r>
              <a:rPr lang="en-US" dirty="0" smtClean="0"/>
              <a:t>test.tif</a:t>
            </a:r>
            <a:r>
              <a:rPr lang="tr-TR" dirty="0" smtClean="0"/>
              <a:t> dosyasının bit derinliğini doğrulamak için</a:t>
            </a:r>
            <a:r>
              <a:rPr lang="en-US" dirty="0" smtClean="0"/>
              <a:t>, </a:t>
            </a:r>
            <a:r>
              <a:rPr lang="en-US" b="1" dirty="0" err="1" smtClean="0">
                <a:solidFill>
                  <a:srgbClr val="FFC000"/>
                </a:solidFill>
              </a:rPr>
              <a:t>imfinfo</a:t>
            </a:r>
            <a:r>
              <a:rPr lang="en-US" dirty="0" smtClean="0"/>
              <a:t> </a:t>
            </a:r>
            <a:r>
              <a:rPr lang="tr-TR" dirty="0" smtClean="0"/>
              <a:t>komutu çağırılır ve </a:t>
            </a:r>
            <a:r>
              <a:rPr lang="tr-TR" dirty="0" err="1" smtClean="0"/>
              <a:t>info</a:t>
            </a:r>
            <a:r>
              <a:rPr lang="tr-TR" dirty="0" smtClean="0"/>
              <a:t>.</a:t>
            </a:r>
            <a:r>
              <a:rPr lang="en-US" dirty="0" err="1" smtClean="0"/>
              <a:t>BitDepth</a:t>
            </a:r>
            <a:r>
              <a:rPr lang="en-US" dirty="0" smtClean="0"/>
              <a:t> </a:t>
            </a:r>
            <a:r>
              <a:rPr lang="tr-TR" dirty="0" smtClean="0"/>
              <a:t>kontrol edilir.</a:t>
            </a:r>
            <a:r>
              <a:rPr lang="en-US" dirty="0" smtClean="0"/>
              <a:t> </a:t>
            </a:r>
            <a:endParaRPr lang="tr-TR" dirty="0" smtClean="0"/>
          </a:p>
          <a:p>
            <a:endParaRPr lang="tr-TR" dirty="0" smtClean="0"/>
          </a:p>
          <a:p>
            <a:r>
              <a:rPr lang="en-US" dirty="0" err="1" smtClean="0"/>
              <a:t>imfinfo</a:t>
            </a:r>
            <a:r>
              <a:rPr lang="en-US" dirty="0" smtClean="0"/>
              <a:t>('test.tif');</a:t>
            </a:r>
          </a:p>
          <a:p>
            <a:endParaRPr lang="en-US" dirty="0" smtClean="0"/>
          </a:p>
          <a:p>
            <a:r>
              <a:rPr lang="en-US" dirty="0" err="1" smtClean="0"/>
              <a:t>info.BitDepth</a:t>
            </a:r>
            <a:endParaRPr lang="en-US" dirty="0" smtClean="0"/>
          </a:p>
          <a:p>
            <a:r>
              <a:rPr lang="en-US" dirty="0" err="1" smtClean="0"/>
              <a:t>ans</a:t>
            </a:r>
            <a:r>
              <a:rPr lang="en-US" dirty="0" smtClean="0"/>
              <a:t> =</a:t>
            </a:r>
          </a:p>
          <a:p>
            <a:endParaRPr lang="en-US" dirty="0" smtClean="0"/>
          </a:p>
          <a:p>
            <a:r>
              <a:rPr lang="en-US" dirty="0" smtClean="0"/>
              <a:t>     1</a:t>
            </a:r>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357166"/>
            <a:ext cx="8286808" cy="5786199"/>
          </a:xfrm>
          <a:prstGeom prst="rect">
            <a:avLst/>
          </a:prstGeom>
          <a:noFill/>
        </p:spPr>
        <p:txBody>
          <a:bodyPr wrap="square" rtlCol="0">
            <a:spAutoFit/>
          </a:bodyPr>
          <a:lstStyle/>
          <a:p>
            <a:r>
              <a:rPr lang="en-US" sz="2200" dirty="0" err="1" smtClean="0"/>
              <a:t>imfinfo</a:t>
            </a:r>
            <a:r>
              <a:rPr lang="en-US" sz="2200" dirty="0" smtClean="0"/>
              <a:t> </a:t>
            </a:r>
            <a:r>
              <a:rPr lang="tr-TR" sz="2200" dirty="0" smtClean="0"/>
              <a:t>fonksiyonu </a:t>
            </a:r>
            <a:r>
              <a:rPr lang="tr-TR" sz="2200" dirty="0" err="1" smtClean="0"/>
              <a:t>toolbox</a:t>
            </a:r>
            <a:r>
              <a:rPr lang="tr-TR" sz="2200" dirty="0" smtClean="0"/>
              <a:t> tarafından desteklenen herhangi bir formatta olan grafik dosyaları ile ilgili bilgi edinmemizi sağlar.</a:t>
            </a:r>
            <a:r>
              <a:rPr lang="en-US" sz="2200" dirty="0" smtClean="0"/>
              <a:t> </a:t>
            </a:r>
            <a:endParaRPr lang="tr-TR" sz="2200" dirty="0" smtClean="0"/>
          </a:p>
          <a:p>
            <a:r>
              <a:rPr lang="tr-TR" sz="2200" dirty="0" smtClean="0"/>
              <a:t>Elde edilen bilgi dosya tipine bağlıdır, fakat en azından aşağıdakileri içerir</a:t>
            </a:r>
            <a:r>
              <a:rPr lang="en-US" sz="2200" dirty="0" smtClean="0"/>
              <a:t>: </a:t>
            </a:r>
            <a:endParaRPr lang="tr-TR" sz="2200" dirty="0" smtClean="0"/>
          </a:p>
          <a:p>
            <a:endParaRPr lang="tr-TR" sz="2200" dirty="0" smtClean="0"/>
          </a:p>
          <a:p>
            <a:pPr>
              <a:buFont typeface="Arial" pitchFamily="34" charset="0"/>
              <a:buChar char="•"/>
            </a:pPr>
            <a:r>
              <a:rPr lang="tr-TR" sz="2200" dirty="0" smtClean="0"/>
              <a:t>Dosyanın ismi</a:t>
            </a:r>
            <a:r>
              <a:rPr lang="en-US" sz="2200" dirty="0" smtClean="0"/>
              <a:t> </a:t>
            </a:r>
            <a:endParaRPr lang="tr-TR" sz="2200" dirty="0" smtClean="0"/>
          </a:p>
          <a:p>
            <a:pPr>
              <a:buFont typeface="Arial" pitchFamily="34" charset="0"/>
              <a:buChar char="•"/>
            </a:pPr>
            <a:r>
              <a:rPr lang="tr-TR" sz="2200" dirty="0" smtClean="0"/>
              <a:t>Dosya formatı</a:t>
            </a:r>
          </a:p>
          <a:p>
            <a:pPr>
              <a:buFont typeface="Arial" pitchFamily="34" charset="0"/>
              <a:buChar char="•"/>
            </a:pPr>
            <a:r>
              <a:rPr lang="tr-TR" sz="2200" dirty="0" smtClean="0"/>
              <a:t>Dosya formatının versiyon sayısı</a:t>
            </a:r>
            <a:r>
              <a:rPr lang="en-US" sz="2200" dirty="0" smtClean="0"/>
              <a:t> </a:t>
            </a:r>
            <a:endParaRPr lang="tr-TR" sz="2200" dirty="0" smtClean="0"/>
          </a:p>
          <a:p>
            <a:pPr>
              <a:buFont typeface="Arial" pitchFamily="34" charset="0"/>
              <a:buChar char="•"/>
            </a:pPr>
            <a:r>
              <a:rPr lang="tr-TR" sz="2200" dirty="0" smtClean="0"/>
              <a:t>Dosya değiştirme tarihi</a:t>
            </a:r>
          </a:p>
          <a:p>
            <a:pPr>
              <a:buFont typeface="Arial" pitchFamily="34" charset="0"/>
              <a:buChar char="•"/>
            </a:pPr>
            <a:r>
              <a:rPr lang="tr-TR" sz="2200" dirty="0" err="1" smtClean="0"/>
              <a:t>Byte’lar</a:t>
            </a:r>
            <a:r>
              <a:rPr lang="tr-TR" sz="2200" dirty="0" smtClean="0"/>
              <a:t> halinde dosya boyutu</a:t>
            </a:r>
          </a:p>
          <a:p>
            <a:pPr>
              <a:buFont typeface="Arial" pitchFamily="34" charset="0"/>
              <a:buChar char="•"/>
            </a:pPr>
            <a:r>
              <a:rPr lang="tr-TR" sz="2200" dirty="0" smtClean="0"/>
              <a:t>Görüntü piksel genişliği</a:t>
            </a:r>
          </a:p>
          <a:p>
            <a:pPr>
              <a:buFont typeface="Arial" pitchFamily="34" charset="0"/>
              <a:buChar char="•"/>
            </a:pPr>
            <a:r>
              <a:rPr lang="tr-TR" sz="2200" dirty="0" smtClean="0"/>
              <a:t>Görüntü piksel yüksekliği</a:t>
            </a:r>
            <a:r>
              <a:rPr lang="en-US" sz="2200" dirty="0" smtClean="0"/>
              <a:t> </a:t>
            </a:r>
            <a:endParaRPr lang="tr-TR" sz="2200" dirty="0" smtClean="0"/>
          </a:p>
          <a:p>
            <a:pPr>
              <a:buFont typeface="Arial" pitchFamily="34" charset="0"/>
              <a:buChar char="•"/>
            </a:pPr>
            <a:r>
              <a:rPr lang="tr-TR" sz="2200" dirty="0" smtClean="0"/>
              <a:t>Her pikseldeki bit sayısı</a:t>
            </a:r>
            <a:r>
              <a:rPr lang="en-US" sz="2200" dirty="0" smtClean="0"/>
              <a:t> </a:t>
            </a:r>
            <a:endParaRPr lang="tr-TR" sz="2200" dirty="0" smtClean="0"/>
          </a:p>
          <a:p>
            <a:pPr>
              <a:buFont typeface="Arial" pitchFamily="34" charset="0"/>
              <a:buChar char="•"/>
            </a:pPr>
            <a:r>
              <a:rPr lang="tr-TR" sz="2200" dirty="0" smtClean="0"/>
              <a:t>Görüntü tipi</a:t>
            </a:r>
            <a:r>
              <a:rPr lang="en-US" sz="2200" dirty="0" smtClean="0"/>
              <a:t>: RGB (true-color), </a:t>
            </a:r>
            <a:r>
              <a:rPr lang="tr-TR" sz="2200" dirty="0" smtClean="0"/>
              <a:t>gri seviyeli</a:t>
            </a:r>
            <a:r>
              <a:rPr lang="en-US" sz="2200" dirty="0" smtClean="0"/>
              <a:t> (grayscale), </a:t>
            </a:r>
            <a:r>
              <a:rPr lang="tr-TR" sz="2200" dirty="0" smtClean="0"/>
              <a:t>veya</a:t>
            </a:r>
            <a:r>
              <a:rPr lang="en-US" sz="2200" dirty="0" smtClean="0"/>
              <a:t> </a:t>
            </a:r>
            <a:r>
              <a:rPr lang="en-US" sz="2200" dirty="0" err="1" smtClean="0"/>
              <a:t>i</a:t>
            </a:r>
            <a:r>
              <a:rPr lang="tr-TR" sz="2200" dirty="0" err="1" smtClean="0"/>
              <a:t>ndeksli</a:t>
            </a:r>
            <a:r>
              <a:rPr lang="en-US" sz="2200" dirty="0" smtClean="0"/>
              <a:t> </a:t>
            </a:r>
            <a:endParaRPr lang="tr-TR" sz="2200" dirty="0" smtClean="0"/>
          </a:p>
          <a:p>
            <a:pPr>
              <a:buFont typeface="Arial" pitchFamily="34" charset="0"/>
              <a:buChar char="•"/>
            </a:pPr>
            <a:endParaRPr lang="tr-TR" sz="2200" dirty="0" smtClean="0"/>
          </a:p>
          <a:p>
            <a:pPr>
              <a:buFont typeface="Arial" pitchFamily="34" charset="0"/>
              <a:buChar char="•"/>
            </a:pPr>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normAutofit/>
          </a:bodyPr>
          <a:lstStyle/>
          <a:p>
            <a:r>
              <a:rPr lang="tr-TR" sz="2400" b="1" dirty="0" smtClean="0">
                <a:solidFill>
                  <a:srgbClr val="FFC000"/>
                </a:solidFill>
                <a:latin typeface="+mn-lt"/>
                <a:ea typeface="+mn-ea"/>
                <a:cs typeface="+mn-cs"/>
              </a:rPr>
              <a:t>Işık</a:t>
            </a:r>
            <a:r>
              <a:rPr lang="tr-TR" sz="2400" dirty="0" smtClean="0"/>
              <a:t> </a:t>
            </a:r>
            <a:r>
              <a:rPr lang="tr-TR" sz="2400" b="1" dirty="0" smtClean="0">
                <a:solidFill>
                  <a:srgbClr val="FFC000"/>
                </a:solidFill>
                <a:latin typeface="+mn-lt"/>
                <a:ea typeface="+mn-ea"/>
                <a:cs typeface="+mn-cs"/>
              </a:rPr>
              <a:t>alanı</a:t>
            </a:r>
            <a:endParaRPr lang="en-US" sz="2400" b="1" dirty="0">
              <a:solidFill>
                <a:srgbClr val="FFC000"/>
              </a:solidFill>
              <a:latin typeface="+mn-lt"/>
              <a:ea typeface="+mn-ea"/>
              <a:cs typeface="+mn-cs"/>
            </a:endParaRPr>
          </a:p>
        </p:txBody>
      </p:sp>
      <p:sp>
        <p:nvSpPr>
          <p:cNvPr id="385027" name="Rectangle 3"/>
          <p:cNvSpPr>
            <a:spLocks noGrp="1" noChangeArrowheads="1"/>
          </p:cNvSpPr>
          <p:nvPr>
            <p:ph type="body" idx="1"/>
          </p:nvPr>
        </p:nvSpPr>
        <p:spPr>
          <a:xfrm>
            <a:off x="685800" y="914400"/>
            <a:ext cx="7772400" cy="2133600"/>
          </a:xfrm>
        </p:spPr>
        <p:txBody>
          <a:bodyPr/>
          <a:lstStyle/>
          <a:p>
            <a:endParaRPr lang="en-US" dirty="0"/>
          </a:p>
          <a:p>
            <a:pPr lvl="1"/>
            <a:r>
              <a:rPr lang="en-US" sz="1800" dirty="0" smtClean="0"/>
              <a:t> </a:t>
            </a:r>
            <a:r>
              <a:rPr lang="en-US" sz="1800" b="1" dirty="0" err="1"/>
              <a:t>plenoptic</a:t>
            </a:r>
            <a:r>
              <a:rPr lang="en-US" sz="1800" b="1" dirty="0"/>
              <a:t> </a:t>
            </a:r>
            <a:r>
              <a:rPr lang="en-US" sz="1800" b="1" dirty="0" smtClean="0"/>
              <a:t>f</a:t>
            </a:r>
            <a:r>
              <a:rPr lang="tr-TR" sz="1800" b="1" dirty="0" err="1" smtClean="0"/>
              <a:t>onksiyon</a:t>
            </a:r>
            <a:r>
              <a:rPr lang="tr-TR" sz="1800" b="1" dirty="0" smtClean="0"/>
              <a:t> </a:t>
            </a:r>
            <a:r>
              <a:rPr lang="tr-TR" sz="1800" dirty="0" smtClean="0"/>
              <a:t>olarak bilinir.</a:t>
            </a:r>
            <a:endParaRPr lang="en-US" sz="1800" dirty="0"/>
          </a:p>
          <a:p>
            <a:pPr lvl="1"/>
            <a:r>
              <a:rPr lang="en-US" sz="1800" i="1" dirty="0" smtClean="0"/>
              <a:t>R</a:t>
            </a:r>
            <a:r>
              <a:rPr lang="tr-TR" sz="1800" dirty="0" smtClean="0"/>
              <a:t>’</a:t>
            </a:r>
            <a:r>
              <a:rPr lang="tr-TR" sz="1800" dirty="0" err="1" smtClean="0"/>
              <a:t>yi</a:t>
            </a:r>
            <a:r>
              <a:rPr lang="tr-TR" sz="1800" dirty="0" smtClean="0"/>
              <a:t> biliyorsanız</a:t>
            </a:r>
            <a:r>
              <a:rPr lang="en-US" sz="1800" dirty="0" smtClean="0"/>
              <a:t>, </a:t>
            </a:r>
            <a:r>
              <a:rPr lang="tr-TR" sz="1800" dirty="0" smtClean="0"/>
              <a:t>görüntünün herhangi bir bakış açısından nasıl görüneceğini kestirebilirsiniz.</a:t>
            </a:r>
            <a:endParaRPr lang="en-US" sz="1800" dirty="0"/>
          </a:p>
          <a:p>
            <a:pPr lvl="1"/>
            <a:r>
              <a:rPr lang="tr-TR" sz="1800" dirty="0" smtClean="0"/>
              <a:t>Bu, görünümün tam tanımını verir.</a:t>
            </a:r>
            <a:endParaRPr lang="en-US" sz="1800" dirty="0"/>
          </a:p>
        </p:txBody>
      </p:sp>
      <p:pic>
        <p:nvPicPr>
          <p:cNvPr id="385028" name="Picture 4" descr="Edittex.bmp"/>
          <p:cNvPicPr>
            <a:picLocks noChangeAspect="1" noChangeArrowheads="1"/>
          </p:cNvPicPr>
          <p:nvPr>
            <p:custDataLst>
              <p:tags r:id="rId1"/>
            </p:custDataLst>
          </p:nvPr>
        </p:nvPicPr>
        <p:blipFill>
          <a:blip r:embed="rId6" cstate="print"/>
          <a:srcRect/>
          <a:stretch>
            <a:fillRect/>
          </a:stretch>
        </p:blipFill>
        <p:spPr bwMode="auto">
          <a:xfrm>
            <a:off x="762000" y="1066800"/>
            <a:ext cx="2527300" cy="282575"/>
          </a:xfrm>
          <a:prstGeom prst="rect">
            <a:avLst/>
          </a:prstGeom>
          <a:noFill/>
          <a:ln w="9525">
            <a:noFill/>
            <a:miter lim="800000"/>
            <a:headEnd/>
            <a:tailEnd/>
          </a:ln>
          <a:effectLst/>
        </p:spPr>
      </p:pic>
      <p:grpSp>
        <p:nvGrpSpPr>
          <p:cNvPr id="2" name="Group 37"/>
          <p:cNvGrpSpPr>
            <a:grpSpLocks/>
          </p:cNvGrpSpPr>
          <p:nvPr/>
        </p:nvGrpSpPr>
        <p:grpSpPr bwMode="auto">
          <a:xfrm>
            <a:off x="685800" y="2787650"/>
            <a:ext cx="7894638" cy="2990850"/>
            <a:chOff x="432" y="1756"/>
            <a:chExt cx="4973" cy="1884"/>
          </a:xfrm>
        </p:grpSpPr>
        <p:grpSp>
          <p:nvGrpSpPr>
            <p:cNvPr id="3" name="Group 33"/>
            <p:cNvGrpSpPr>
              <a:grpSpLocks/>
            </p:cNvGrpSpPr>
            <p:nvPr/>
          </p:nvGrpSpPr>
          <p:grpSpPr bwMode="auto">
            <a:xfrm>
              <a:off x="432" y="1776"/>
              <a:ext cx="4896" cy="1864"/>
              <a:chOff x="432" y="1776"/>
              <a:chExt cx="4896" cy="1864"/>
            </a:xfrm>
          </p:grpSpPr>
          <p:sp>
            <p:nvSpPr>
              <p:cNvPr id="385029" name="Rectangle 5"/>
              <p:cNvSpPr>
                <a:spLocks noChangeArrowheads="1"/>
              </p:cNvSpPr>
              <p:nvPr/>
            </p:nvSpPr>
            <p:spPr bwMode="auto">
              <a:xfrm>
                <a:off x="432" y="1776"/>
                <a:ext cx="4896" cy="1344"/>
              </a:xfrm>
              <a:prstGeom prst="rect">
                <a:avLst/>
              </a:prstGeom>
              <a:noFill/>
              <a:ln w="9525">
                <a:noFill/>
                <a:miter lim="800000"/>
                <a:headEnd/>
                <a:tailEnd/>
              </a:ln>
              <a:effectLst/>
            </p:spPr>
            <p:txBody>
              <a:bodyPr/>
              <a:lstStyle/>
              <a:p>
                <a:pPr marL="342900" indent="-342900">
                  <a:spcBef>
                    <a:spcPct val="0"/>
                  </a:spcBef>
                </a:pPr>
                <a:r>
                  <a:rPr lang="tr-TR" sz="2400" b="1" dirty="0" smtClean="0">
                    <a:solidFill>
                      <a:srgbClr val="FFC000"/>
                    </a:solidFill>
                  </a:rPr>
                  <a:t>Işık alanı</a:t>
                </a:r>
                <a:endParaRPr lang="en-US" sz="2400" b="1" dirty="0">
                  <a:solidFill>
                    <a:srgbClr val="FFC000"/>
                  </a:solidFill>
                </a:endParaRPr>
              </a:p>
              <a:p>
                <a:pPr marL="742950" lvl="1" indent="-285750">
                  <a:spcBef>
                    <a:spcPct val="20000"/>
                  </a:spcBef>
                  <a:buFontTx/>
                  <a:buChar char="•"/>
                </a:pPr>
                <a:r>
                  <a:rPr lang="tr-TR" dirty="0" smtClean="0">
                    <a:latin typeface="Arial" pitchFamily="34" charset="0"/>
                  </a:rPr>
                  <a:t>P</a:t>
                </a:r>
                <a:r>
                  <a:rPr lang="tr-TR" sz="1800" dirty="0" smtClean="0">
                    <a:latin typeface="Arial" pitchFamily="34" charset="0"/>
                  </a:rPr>
                  <a:t>arlaklığın bir ışın boyunca değişmediğini varsayalım.</a:t>
                </a:r>
                <a:endParaRPr lang="en-US" sz="1800" dirty="0">
                  <a:latin typeface="Arial" pitchFamily="34" charset="0"/>
                </a:endParaRPr>
              </a:p>
              <a:p>
                <a:pPr marL="1143000" lvl="2" indent="-228600">
                  <a:spcBef>
                    <a:spcPct val="20000"/>
                  </a:spcBef>
                  <a:buFontTx/>
                  <a:buChar char="–"/>
                </a:pPr>
                <a:r>
                  <a:rPr lang="tr-TR" sz="1600" dirty="0" smtClean="0">
                    <a:latin typeface="Arial" pitchFamily="34" charset="0"/>
                  </a:rPr>
                  <a:t>Bu varsayım dünya ile ilgili neyi verir</a:t>
                </a:r>
                <a:r>
                  <a:rPr lang="en-US" sz="1600" dirty="0" smtClean="0">
                    <a:latin typeface="Arial" pitchFamily="34" charset="0"/>
                  </a:rPr>
                  <a:t>?</a:t>
                </a:r>
                <a:endParaRPr lang="en-US" sz="1600" dirty="0">
                  <a:latin typeface="Arial" pitchFamily="34" charset="0"/>
                </a:endParaRPr>
              </a:p>
              <a:p>
                <a:pPr marL="742950" lvl="1" indent="-285750">
                  <a:spcBef>
                    <a:spcPct val="20000"/>
                  </a:spcBef>
                  <a:buFontTx/>
                  <a:buChar char="•"/>
                </a:pPr>
                <a:r>
                  <a:rPr lang="tr-TR" sz="1800" dirty="0" smtClean="0">
                    <a:latin typeface="Arial" pitchFamily="34" charset="0"/>
                  </a:rPr>
                  <a:t>İki plaka arasındaki kesişme ile ışınlar parametrelendirilebilir.</a:t>
                </a:r>
                <a:endParaRPr lang="en-US" sz="1800" dirty="0">
                  <a:latin typeface="Arial" pitchFamily="34" charset="0"/>
                </a:endParaRPr>
              </a:p>
              <a:p>
                <a:pPr marL="742950" lvl="1" indent="-285750">
                  <a:spcBef>
                    <a:spcPct val="20000"/>
                  </a:spcBef>
                  <a:buFontTx/>
                  <a:buChar char="•"/>
                </a:pPr>
                <a:endParaRPr lang="en-US" sz="1800" dirty="0">
                  <a:latin typeface="Arial" pitchFamily="34" charset="0"/>
                </a:endParaRPr>
              </a:p>
              <a:p>
                <a:pPr marL="742950" lvl="1" indent="-285750">
                  <a:spcBef>
                    <a:spcPct val="20000"/>
                  </a:spcBef>
                  <a:buFontTx/>
                  <a:buChar char="•"/>
                </a:pPr>
                <a:endParaRPr lang="en-US" sz="1800" dirty="0">
                  <a:latin typeface="Arial" pitchFamily="34" charset="0"/>
                </a:endParaRPr>
              </a:p>
              <a:p>
                <a:pPr marL="742950" lvl="1" indent="-285750">
                  <a:spcBef>
                    <a:spcPct val="20000"/>
                  </a:spcBef>
                  <a:buFontTx/>
                  <a:buChar char="•"/>
                </a:pPr>
                <a:endParaRPr lang="en-US" sz="1800" dirty="0">
                  <a:latin typeface="Arial" pitchFamily="34" charset="0"/>
                </a:endParaRPr>
              </a:p>
              <a:p>
                <a:pPr marL="742950" lvl="1" indent="-285750">
                  <a:spcBef>
                    <a:spcPct val="20000"/>
                  </a:spcBef>
                  <a:buFontTx/>
                  <a:buChar char="•"/>
                </a:pPr>
                <a:endParaRPr lang="en-US" sz="1800" dirty="0">
                  <a:latin typeface="Arial" pitchFamily="34" charset="0"/>
                </a:endParaRPr>
              </a:p>
              <a:p>
                <a:pPr marL="742950" lvl="1" indent="-285750">
                  <a:spcBef>
                    <a:spcPct val="20000"/>
                  </a:spcBef>
                  <a:buFontTx/>
                  <a:buChar char="•"/>
                </a:pPr>
                <a:endParaRPr lang="en-US" sz="1800" dirty="0">
                  <a:latin typeface="Arial" pitchFamily="34" charset="0"/>
                </a:endParaRPr>
              </a:p>
              <a:p>
                <a:pPr marL="742950" lvl="1" indent="-285750">
                  <a:spcBef>
                    <a:spcPct val="20000"/>
                  </a:spcBef>
                  <a:buFontTx/>
                  <a:buChar char="•"/>
                </a:pPr>
                <a:r>
                  <a:rPr lang="tr-TR" sz="1800" dirty="0" smtClean="0">
                    <a:latin typeface="Arial" pitchFamily="34" charset="0"/>
                  </a:rPr>
                  <a:t>Genellikle</a:t>
                </a:r>
                <a:r>
                  <a:rPr lang="en-US" sz="1800" dirty="0" smtClean="0">
                    <a:latin typeface="Arial" pitchFamily="34" charset="0"/>
                  </a:rPr>
                  <a:t> </a:t>
                </a:r>
                <a:r>
                  <a:rPr lang="en-US" sz="1800" dirty="0" smtClean="0">
                    <a:latin typeface="Symbol" pitchFamily="18" charset="2"/>
                  </a:rPr>
                  <a:t>l</a:t>
                </a:r>
                <a:r>
                  <a:rPr lang="en-US" sz="1800" dirty="0" smtClean="0">
                    <a:latin typeface="Arial" pitchFamily="34" charset="0"/>
                  </a:rPr>
                  <a:t> </a:t>
                </a:r>
                <a:r>
                  <a:rPr lang="tr-TR" sz="1800" dirty="0" smtClean="0">
                    <a:latin typeface="Arial" pitchFamily="34" charset="0"/>
                  </a:rPr>
                  <a:t>ve zaman parametreleri ihmal edilir.</a:t>
                </a:r>
                <a:endParaRPr lang="en-US" sz="1800" dirty="0">
                  <a:latin typeface="Arial" pitchFamily="34" charset="0"/>
                </a:endParaRPr>
              </a:p>
              <a:p>
                <a:pPr marL="742950" lvl="1" indent="-285750">
                  <a:spcBef>
                    <a:spcPct val="20000"/>
                  </a:spcBef>
                </a:pPr>
                <a:endParaRPr lang="en-US" sz="1800" dirty="0">
                  <a:latin typeface="Arial" pitchFamily="34" charset="0"/>
                </a:endParaRPr>
              </a:p>
            </p:txBody>
          </p:sp>
          <p:grpSp>
            <p:nvGrpSpPr>
              <p:cNvPr id="4" name="Group 32"/>
              <p:cNvGrpSpPr>
                <a:grpSpLocks/>
              </p:cNvGrpSpPr>
              <p:nvPr/>
            </p:nvGrpSpPr>
            <p:grpSpPr bwMode="auto">
              <a:xfrm>
                <a:off x="1536" y="2640"/>
                <a:ext cx="2400" cy="1000"/>
                <a:chOff x="1296" y="2400"/>
                <a:chExt cx="2880" cy="1200"/>
              </a:xfrm>
            </p:grpSpPr>
            <p:sp>
              <p:nvSpPr>
                <p:cNvPr id="385030" name="Line 6"/>
                <p:cNvSpPr>
                  <a:spLocks noChangeShapeType="1"/>
                </p:cNvSpPr>
                <p:nvPr/>
              </p:nvSpPr>
              <p:spPr bwMode="auto">
                <a:xfrm>
                  <a:off x="1872" y="2400"/>
                  <a:ext cx="0" cy="816"/>
                </a:xfrm>
                <a:prstGeom prst="line">
                  <a:avLst/>
                </a:prstGeom>
                <a:noFill/>
                <a:ln w="9525">
                  <a:solidFill>
                    <a:schemeClr val="tx1"/>
                  </a:solidFill>
                  <a:round/>
                  <a:headEnd/>
                  <a:tailEnd/>
                </a:ln>
                <a:effectLst/>
              </p:spPr>
              <p:txBody>
                <a:bodyPr/>
                <a:lstStyle/>
                <a:p>
                  <a:endParaRPr lang="en-US"/>
                </a:p>
              </p:txBody>
            </p:sp>
            <p:sp>
              <p:nvSpPr>
                <p:cNvPr id="385031" name="Line 7"/>
                <p:cNvSpPr>
                  <a:spLocks noChangeShapeType="1"/>
                </p:cNvSpPr>
                <p:nvPr/>
              </p:nvSpPr>
              <p:spPr bwMode="auto">
                <a:xfrm>
                  <a:off x="1872" y="2400"/>
                  <a:ext cx="768" cy="384"/>
                </a:xfrm>
                <a:prstGeom prst="line">
                  <a:avLst/>
                </a:prstGeom>
                <a:noFill/>
                <a:ln w="9525">
                  <a:solidFill>
                    <a:schemeClr val="tx1"/>
                  </a:solidFill>
                  <a:round/>
                  <a:headEnd/>
                  <a:tailEnd/>
                </a:ln>
                <a:effectLst/>
              </p:spPr>
              <p:txBody>
                <a:bodyPr/>
                <a:lstStyle/>
                <a:p>
                  <a:endParaRPr lang="en-US"/>
                </a:p>
              </p:txBody>
            </p:sp>
            <p:sp>
              <p:nvSpPr>
                <p:cNvPr id="385032" name="Line 8"/>
                <p:cNvSpPr>
                  <a:spLocks noChangeShapeType="1"/>
                </p:cNvSpPr>
                <p:nvPr/>
              </p:nvSpPr>
              <p:spPr bwMode="auto">
                <a:xfrm>
                  <a:off x="2640" y="2784"/>
                  <a:ext cx="0" cy="816"/>
                </a:xfrm>
                <a:prstGeom prst="line">
                  <a:avLst/>
                </a:prstGeom>
                <a:noFill/>
                <a:ln w="9525">
                  <a:solidFill>
                    <a:schemeClr val="tx1"/>
                  </a:solidFill>
                  <a:round/>
                  <a:headEnd/>
                  <a:tailEnd/>
                </a:ln>
                <a:effectLst/>
              </p:spPr>
              <p:txBody>
                <a:bodyPr/>
                <a:lstStyle/>
                <a:p>
                  <a:endParaRPr lang="en-US"/>
                </a:p>
              </p:txBody>
            </p:sp>
            <p:sp>
              <p:nvSpPr>
                <p:cNvPr id="385033" name="Line 9"/>
                <p:cNvSpPr>
                  <a:spLocks noChangeShapeType="1"/>
                </p:cNvSpPr>
                <p:nvPr/>
              </p:nvSpPr>
              <p:spPr bwMode="auto">
                <a:xfrm>
                  <a:off x="1872" y="3216"/>
                  <a:ext cx="768" cy="384"/>
                </a:xfrm>
                <a:prstGeom prst="line">
                  <a:avLst/>
                </a:prstGeom>
                <a:noFill/>
                <a:ln w="9525">
                  <a:solidFill>
                    <a:schemeClr val="tx1"/>
                  </a:solidFill>
                  <a:round/>
                  <a:headEnd/>
                  <a:tailEnd/>
                </a:ln>
                <a:effectLst/>
              </p:spPr>
              <p:txBody>
                <a:bodyPr/>
                <a:lstStyle/>
                <a:p>
                  <a:endParaRPr lang="en-US"/>
                </a:p>
              </p:txBody>
            </p:sp>
            <p:sp>
              <p:nvSpPr>
                <p:cNvPr id="385034" name="Line 10"/>
                <p:cNvSpPr>
                  <a:spLocks noChangeShapeType="1"/>
                </p:cNvSpPr>
                <p:nvPr/>
              </p:nvSpPr>
              <p:spPr bwMode="auto">
                <a:xfrm>
                  <a:off x="2976" y="2400"/>
                  <a:ext cx="0" cy="816"/>
                </a:xfrm>
                <a:prstGeom prst="line">
                  <a:avLst/>
                </a:prstGeom>
                <a:noFill/>
                <a:ln w="9525">
                  <a:solidFill>
                    <a:schemeClr val="tx1"/>
                  </a:solidFill>
                  <a:round/>
                  <a:headEnd/>
                  <a:tailEnd/>
                </a:ln>
                <a:effectLst/>
              </p:spPr>
              <p:txBody>
                <a:bodyPr/>
                <a:lstStyle/>
                <a:p>
                  <a:endParaRPr lang="en-US"/>
                </a:p>
              </p:txBody>
            </p:sp>
            <p:sp>
              <p:nvSpPr>
                <p:cNvPr id="385035" name="Line 11"/>
                <p:cNvSpPr>
                  <a:spLocks noChangeShapeType="1"/>
                </p:cNvSpPr>
                <p:nvPr/>
              </p:nvSpPr>
              <p:spPr bwMode="auto">
                <a:xfrm>
                  <a:off x="2976" y="2400"/>
                  <a:ext cx="768" cy="384"/>
                </a:xfrm>
                <a:prstGeom prst="line">
                  <a:avLst/>
                </a:prstGeom>
                <a:noFill/>
                <a:ln w="9525">
                  <a:solidFill>
                    <a:schemeClr val="tx1"/>
                  </a:solidFill>
                  <a:round/>
                  <a:headEnd/>
                  <a:tailEnd/>
                </a:ln>
                <a:effectLst/>
              </p:spPr>
              <p:txBody>
                <a:bodyPr/>
                <a:lstStyle/>
                <a:p>
                  <a:endParaRPr lang="en-US"/>
                </a:p>
              </p:txBody>
            </p:sp>
            <p:sp>
              <p:nvSpPr>
                <p:cNvPr id="385036" name="Line 12"/>
                <p:cNvSpPr>
                  <a:spLocks noChangeShapeType="1"/>
                </p:cNvSpPr>
                <p:nvPr/>
              </p:nvSpPr>
              <p:spPr bwMode="auto">
                <a:xfrm>
                  <a:off x="3744" y="2784"/>
                  <a:ext cx="0" cy="816"/>
                </a:xfrm>
                <a:prstGeom prst="line">
                  <a:avLst/>
                </a:prstGeom>
                <a:noFill/>
                <a:ln w="9525">
                  <a:solidFill>
                    <a:schemeClr val="tx1"/>
                  </a:solidFill>
                  <a:round/>
                  <a:headEnd/>
                  <a:tailEnd/>
                </a:ln>
                <a:effectLst/>
              </p:spPr>
              <p:txBody>
                <a:bodyPr/>
                <a:lstStyle/>
                <a:p>
                  <a:endParaRPr lang="en-US"/>
                </a:p>
              </p:txBody>
            </p:sp>
            <p:sp>
              <p:nvSpPr>
                <p:cNvPr id="385037" name="Line 13"/>
                <p:cNvSpPr>
                  <a:spLocks noChangeShapeType="1"/>
                </p:cNvSpPr>
                <p:nvPr/>
              </p:nvSpPr>
              <p:spPr bwMode="auto">
                <a:xfrm>
                  <a:off x="2976" y="3216"/>
                  <a:ext cx="768" cy="384"/>
                </a:xfrm>
                <a:prstGeom prst="line">
                  <a:avLst/>
                </a:prstGeom>
                <a:noFill/>
                <a:ln w="9525">
                  <a:solidFill>
                    <a:schemeClr val="tx1"/>
                  </a:solidFill>
                  <a:round/>
                  <a:headEnd/>
                  <a:tailEnd/>
                </a:ln>
                <a:effectLst/>
              </p:spPr>
              <p:txBody>
                <a:bodyPr/>
                <a:lstStyle/>
                <a:p>
                  <a:endParaRPr lang="en-US"/>
                </a:p>
              </p:txBody>
            </p:sp>
            <p:sp>
              <p:nvSpPr>
                <p:cNvPr id="385039" name="Line 15"/>
                <p:cNvSpPr>
                  <a:spLocks noChangeShapeType="1"/>
                </p:cNvSpPr>
                <p:nvPr/>
              </p:nvSpPr>
              <p:spPr bwMode="auto">
                <a:xfrm>
                  <a:off x="1296" y="2688"/>
                  <a:ext cx="720" cy="144"/>
                </a:xfrm>
                <a:prstGeom prst="line">
                  <a:avLst/>
                </a:prstGeom>
                <a:noFill/>
                <a:ln w="19050">
                  <a:solidFill>
                    <a:schemeClr val="tx1"/>
                  </a:solidFill>
                  <a:round/>
                  <a:headEnd/>
                  <a:tailEnd/>
                </a:ln>
                <a:effectLst/>
              </p:spPr>
              <p:txBody>
                <a:bodyPr/>
                <a:lstStyle/>
                <a:p>
                  <a:endParaRPr lang="en-US"/>
                </a:p>
              </p:txBody>
            </p:sp>
            <p:sp>
              <p:nvSpPr>
                <p:cNvPr id="385040" name="Line 16"/>
                <p:cNvSpPr>
                  <a:spLocks noChangeShapeType="1"/>
                </p:cNvSpPr>
                <p:nvPr/>
              </p:nvSpPr>
              <p:spPr bwMode="auto">
                <a:xfrm>
                  <a:off x="2640" y="2955"/>
                  <a:ext cx="768" cy="144"/>
                </a:xfrm>
                <a:prstGeom prst="line">
                  <a:avLst/>
                </a:prstGeom>
                <a:noFill/>
                <a:ln w="19050">
                  <a:solidFill>
                    <a:schemeClr val="tx1"/>
                  </a:solidFill>
                  <a:round/>
                  <a:headEnd/>
                  <a:tailEnd/>
                </a:ln>
                <a:effectLst/>
              </p:spPr>
              <p:txBody>
                <a:bodyPr/>
                <a:lstStyle/>
                <a:p>
                  <a:endParaRPr lang="en-US"/>
                </a:p>
              </p:txBody>
            </p:sp>
            <p:sp>
              <p:nvSpPr>
                <p:cNvPr id="385041" name="Line 17"/>
                <p:cNvSpPr>
                  <a:spLocks noChangeShapeType="1"/>
                </p:cNvSpPr>
                <p:nvPr/>
              </p:nvSpPr>
              <p:spPr bwMode="auto">
                <a:xfrm>
                  <a:off x="3744" y="3168"/>
                  <a:ext cx="432" cy="88"/>
                </a:xfrm>
                <a:prstGeom prst="line">
                  <a:avLst/>
                </a:prstGeom>
                <a:noFill/>
                <a:ln w="19050">
                  <a:solidFill>
                    <a:schemeClr val="tx1"/>
                  </a:solidFill>
                  <a:round/>
                  <a:headEnd/>
                  <a:tailEnd type="triangle" w="med" len="med"/>
                </a:ln>
                <a:effectLst/>
              </p:spPr>
              <p:txBody>
                <a:bodyPr/>
                <a:lstStyle/>
                <a:p>
                  <a:endParaRPr lang="en-US"/>
                </a:p>
              </p:txBody>
            </p:sp>
            <p:sp>
              <p:nvSpPr>
                <p:cNvPr id="385043" name="Oval 19"/>
                <p:cNvSpPr>
                  <a:spLocks noChangeArrowheads="1"/>
                </p:cNvSpPr>
                <p:nvPr/>
              </p:nvSpPr>
              <p:spPr bwMode="auto">
                <a:xfrm>
                  <a:off x="1995" y="2805"/>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85044" name="Oval 20"/>
                <p:cNvSpPr>
                  <a:spLocks noChangeArrowheads="1"/>
                </p:cNvSpPr>
                <p:nvPr/>
              </p:nvSpPr>
              <p:spPr bwMode="auto">
                <a:xfrm>
                  <a:off x="3388" y="3072"/>
                  <a:ext cx="48" cy="48"/>
                </a:xfrm>
                <a:prstGeom prst="ellipse">
                  <a:avLst/>
                </a:prstGeom>
                <a:solidFill>
                  <a:schemeClr val="tx1"/>
                </a:solidFill>
                <a:ln w="9525">
                  <a:solidFill>
                    <a:schemeClr val="tx1"/>
                  </a:solidFill>
                  <a:round/>
                  <a:headEnd/>
                  <a:tailEnd/>
                </a:ln>
                <a:effectLst/>
              </p:spPr>
              <p:txBody>
                <a:bodyPr wrap="none" anchor="ctr"/>
                <a:lstStyle/>
                <a:p>
                  <a:endParaRPr lang="en-US"/>
                </a:p>
              </p:txBody>
            </p:sp>
            <p:pic>
              <p:nvPicPr>
                <p:cNvPr id="385047" name="Picture 23" descr="Edittex.bmp"/>
                <p:cNvPicPr>
                  <a:picLocks noChangeAspect="1" noChangeArrowheads="1"/>
                </p:cNvPicPr>
                <p:nvPr>
                  <p:custDataLst>
                    <p:tags r:id="rId3"/>
                  </p:custDataLst>
                </p:nvPr>
              </p:nvPicPr>
              <p:blipFill>
                <a:blip r:embed="rId7" cstate="print"/>
                <a:srcRect/>
                <a:stretch>
                  <a:fillRect/>
                </a:stretch>
              </p:blipFill>
              <p:spPr bwMode="auto">
                <a:xfrm>
                  <a:off x="1914" y="2894"/>
                  <a:ext cx="369" cy="150"/>
                </a:xfrm>
                <a:prstGeom prst="rect">
                  <a:avLst/>
                </a:prstGeom>
                <a:noFill/>
                <a:ln w="9525">
                  <a:noFill/>
                  <a:miter lim="800000"/>
                  <a:headEnd/>
                  <a:tailEnd/>
                </a:ln>
                <a:effectLst/>
              </p:spPr>
            </p:pic>
            <p:pic>
              <p:nvPicPr>
                <p:cNvPr id="385049" name="Picture 25" descr="Edittex.bmp"/>
                <p:cNvPicPr>
                  <a:picLocks noChangeAspect="1" noChangeArrowheads="1"/>
                </p:cNvPicPr>
                <p:nvPr>
                  <p:custDataLst>
                    <p:tags r:id="rId4"/>
                  </p:custDataLst>
                </p:nvPr>
              </p:nvPicPr>
              <p:blipFill>
                <a:blip r:embed="rId8" cstate="print"/>
                <a:srcRect/>
                <a:stretch>
                  <a:fillRect/>
                </a:stretch>
              </p:blipFill>
              <p:spPr bwMode="auto">
                <a:xfrm>
                  <a:off x="3253" y="3159"/>
                  <a:ext cx="324" cy="150"/>
                </a:xfrm>
                <a:prstGeom prst="rect">
                  <a:avLst/>
                </a:prstGeom>
                <a:noFill/>
                <a:ln w="9525">
                  <a:noFill/>
                  <a:miter lim="800000"/>
                  <a:headEnd/>
                  <a:tailEnd/>
                </a:ln>
                <a:effectLst/>
              </p:spPr>
            </p:pic>
          </p:grpSp>
          <p:pic>
            <p:nvPicPr>
              <p:cNvPr id="385053" name="Picture 29" descr="Edittex.bmp"/>
              <p:cNvPicPr>
                <a:picLocks noChangeAspect="1" noChangeArrowheads="1"/>
              </p:cNvPicPr>
              <p:nvPr>
                <p:custDataLst>
                  <p:tags r:id="rId2"/>
                </p:custDataLst>
              </p:nvPr>
            </p:nvPicPr>
            <p:blipFill>
              <a:blip r:embed="rId9" cstate="print"/>
              <a:srcRect/>
              <a:stretch>
                <a:fillRect/>
              </a:stretch>
            </p:blipFill>
            <p:spPr bwMode="auto">
              <a:xfrm>
                <a:off x="1632" y="1824"/>
                <a:ext cx="902" cy="178"/>
              </a:xfrm>
              <a:prstGeom prst="rect">
                <a:avLst/>
              </a:prstGeom>
              <a:noFill/>
              <a:ln w="9525">
                <a:noFill/>
                <a:miter lim="800000"/>
                <a:headEnd/>
                <a:tailEnd/>
              </a:ln>
              <a:effectLst/>
            </p:spPr>
          </p:pic>
        </p:grpSp>
        <p:grpSp>
          <p:nvGrpSpPr>
            <p:cNvPr id="5" name="Group 36"/>
            <p:cNvGrpSpPr>
              <a:grpSpLocks/>
            </p:cNvGrpSpPr>
            <p:nvPr/>
          </p:nvGrpSpPr>
          <p:grpSpPr bwMode="auto">
            <a:xfrm>
              <a:off x="2448" y="1756"/>
              <a:ext cx="2957" cy="213"/>
              <a:chOff x="2448" y="1756"/>
              <a:chExt cx="2957" cy="213"/>
            </a:xfrm>
          </p:grpSpPr>
          <p:sp>
            <p:nvSpPr>
              <p:cNvPr id="385058" name="Text Box 34"/>
              <p:cNvSpPr txBox="1">
                <a:spLocks noChangeArrowheads="1"/>
              </p:cNvSpPr>
              <p:nvPr/>
            </p:nvSpPr>
            <p:spPr bwMode="auto">
              <a:xfrm>
                <a:off x="2880" y="1756"/>
                <a:ext cx="2525" cy="213"/>
              </a:xfrm>
              <a:prstGeom prst="rect">
                <a:avLst/>
              </a:prstGeom>
              <a:noFill/>
              <a:ln w="9525">
                <a:noFill/>
                <a:miter lim="800000"/>
                <a:headEnd/>
                <a:tailEnd/>
              </a:ln>
              <a:effectLst/>
            </p:spPr>
            <p:txBody>
              <a:bodyPr wrap="none">
                <a:spAutoFit/>
              </a:bodyPr>
              <a:lstStyle/>
              <a:p>
                <a:r>
                  <a:rPr lang="en-US" sz="1600" dirty="0">
                    <a:latin typeface="Arial" pitchFamily="34" charset="0"/>
                  </a:rPr>
                  <a:t>t </a:t>
                </a:r>
                <a:r>
                  <a:rPr lang="tr-TR" sz="1600" dirty="0" smtClean="0">
                    <a:latin typeface="Arial" pitchFamily="34" charset="0"/>
                  </a:rPr>
                  <a:t>zaman değildir</a:t>
                </a:r>
                <a:r>
                  <a:rPr lang="en-US" sz="1600" dirty="0" smtClean="0">
                    <a:latin typeface="Arial" pitchFamily="34" charset="0"/>
                  </a:rPr>
                  <a:t> (</a:t>
                </a:r>
                <a:r>
                  <a:rPr lang="tr-TR" sz="1600" dirty="0" smtClean="0">
                    <a:latin typeface="Arial" pitchFamily="34" charset="0"/>
                  </a:rPr>
                  <a:t>yukarıdaki </a:t>
                </a:r>
                <a:r>
                  <a:rPr lang="tr-TR" sz="1600" dirty="0" err="1" smtClean="0">
                    <a:latin typeface="Arial" pitchFamily="34" charset="0"/>
                  </a:rPr>
                  <a:t>t’den</a:t>
                </a:r>
                <a:r>
                  <a:rPr lang="tr-TR" sz="1600" dirty="0" smtClean="0">
                    <a:latin typeface="Arial" pitchFamily="34" charset="0"/>
                  </a:rPr>
                  <a:t> farklıdır</a:t>
                </a:r>
                <a:r>
                  <a:rPr lang="en-US" sz="1600" dirty="0" smtClean="0">
                    <a:latin typeface="Arial" pitchFamily="34" charset="0"/>
                  </a:rPr>
                  <a:t>)</a:t>
                </a:r>
                <a:endParaRPr lang="en-US" sz="1600" dirty="0">
                  <a:latin typeface="Arial" pitchFamily="34" charset="0"/>
                </a:endParaRPr>
              </a:p>
            </p:txBody>
          </p:sp>
          <p:sp>
            <p:nvSpPr>
              <p:cNvPr id="385059" name="Line 35"/>
              <p:cNvSpPr>
                <a:spLocks noChangeShapeType="1"/>
              </p:cNvSpPr>
              <p:nvPr/>
            </p:nvSpPr>
            <p:spPr bwMode="auto">
              <a:xfrm flipH="1">
                <a:off x="2448" y="1872"/>
                <a:ext cx="480" cy="48"/>
              </a:xfrm>
              <a:prstGeom prst="line">
                <a:avLst/>
              </a:prstGeom>
              <a:noFill/>
              <a:ln w="12700">
                <a:solidFill>
                  <a:schemeClr val="tx1"/>
                </a:solidFill>
                <a:round/>
                <a:headEnd/>
                <a:tailEnd type="triangle" w="med" len="med"/>
              </a:ln>
              <a:effectLst/>
            </p:spPr>
            <p:txBody>
              <a:bodyPr/>
              <a:lstStyle/>
              <a:p>
                <a:endParaRPr lang="en-US"/>
              </a:p>
            </p:txBody>
          </p:sp>
        </p:grpSp>
      </p:grpSp>
      <p:sp>
        <p:nvSpPr>
          <p:cNvPr id="28" name="27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29" name="28 Slayt Numarası Yer Tutucusu"/>
          <p:cNvSpPr>
            <a:spLocks noGrp="1"/>
          </p:cNvSpPr>
          <p:nvPr>
            <p:ph type="sldNum" sz="quarter" idx="12"/>
          </p:nvPr>
        </p:nvSpPr>
        <p:spPr/>
        <p:txBody>
          <a:bodyPr/>
          <a:lstStyle/>
          <a:p>
            <a:fld id="{583A5473-B7E2-4064-90C8-8CDD97F93B60}" type="slidenum">
              <a:rPr lang="en-US" smtClean="0"/>
              <a:pPr/>
              <a:t>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srcRect l="26367" t="16601" r="23828" b="10156"/>
          <a:stretch>
            <a:fillRect/>
          </a:stretch>
        </p:blipFill>
        <p:spPr bwMode="auto">
          <a:xfrm>
            <a:off x="1214414" y="285728"/>
            <a:ext cx="5715040" cy="6303353"/>
          </a:xfrm>
          <a:prstGeom prst="rect">
            <a:avLst/>
          </a:prstGeom>
          <a:noFill/>
          <a:ln w="9525">
            <a:noFill/>
            <a:miter lim="800000"/>
            <a:headEnd/>
            <a:tailEnd/>
          </a:ln>
          <a:effectLst/>
        </p:spPr>
      </p:pic>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8858280" cy="4524315"/>
          </a:xfrm>
          <a:prstGeom prst="rect">
            <a:avLst/>
          </a:prstGeom>
          <a:noFill/>
        </p:spPr>
        <p:txBody>
          <a:bodyPr wrap="square" rtlCol="0">
            <a:spAutoFit/>
          </a:bodyPr>
          <a:lstStyle/>
          <a:p>
            <a:r>
              <a:rPr lang="tr-TR" sz="2400" b="1" dirty="0" smtClean="0">
                <a:solidFill>
                  <a:srgbClr val="FFC000"/>
                </a:solidFill>
              </a:rPr>
              <a:t>Grafik Dosyalarını Dönüştürme</a:t>
            </a:r>
          </a:p>
          <a:p>
            <a:endParaRPr lang="tr-TR" sz="2200" dirty="0" smtClean="0"/>
          </a:p>
          <a:p>
            <a:r>
              <a:rPr lang="tr-TR" sz="2200" dirty="0" smtClean="0"/>
              <a:t>Bir görüntünün grafik formatını dönüştürmek için </a:t>
            </a:r>
            <a:r>
              <a:rPr lang="tr-TR" sz="2200" dirty="0" err="1" smtClean="0"/>
              <a:t>imread</a:t>
            </a:r>
            <a:r>
              <a:rPr lang="tr-TR" sz="2200" dirty="0" smtClean="0"/>
              <a:t> fonksiyonu kullanılarak görüntü okunur ve </a:t>
            </a:r>
            <a:r>
              <a:rPr lang="tr-TR" sz="2200" dirty="0" err="1" smtClean="0"/>
              <a:t>imwrite</a:t>
            </a:r>
            <a:r>
              <a:rPr lang="tr-TR" sz="2200" dirty="0" smtClean="0"/>
              <a:t> fonksiyonu ile istenilen uygun formatta saklanabilir.</a:t>
            </a:r>
            <a:r>
              <a:rPr lang="en-US" sz="2200" dirty="0" smtClean="0"/>
              <a:t> </a:t>
            </a:r>
            <a:endParaRPr lang="tr-TR" sz="2200" dirty="0" smtClean="0"/>
          </a:p>
          <a:p>
            <a:endParaRPr lang="tr-TR" sz="2200" dirty="0" smtClean="0"/>
          </a:p>
          <a:p>
            <a:r>
              <a:rPr lang="tr-TR" sz="2200" dirty="0" smtClean="0"/>
              <a:t>Aşağıdaki örnek bir BMP görüntüsünü okumak için </a:t>
            </a:r>
            <a:r>
              <a:rPr lang="en-US" sz="2200" dirty="0" err="1" smtClean="0"/>
              <a:t>imread</a:t>
            </a:r>
            <a:r>
              <a:rPr lang="en-US" sz="2200" dirty="0" smtClean="0"/>
              <a:t> </a:t>
            </a:r>
            <a:r>
              <a:rPr lang="tr-TR" sz="2200" dirty="0" smtClean="0"/>
              <a:t>fonksiyonunu kullanır, daha sonra </a:t>
            </a:r>
            <a:r>
              <a:rPr lang="tr-TR" sz="2200" dirty="0" err="1" smtClean="0"/>
              <a:t>imwrite</a:t>
            </a:r>
            <a:r>
              <a:rPr lang="tr-TR" sz="2200" dirty="0" smtClean="0"/>
              <a:t> komutu ile dosyayı PNG formatında yazar.</a:t>
            </a:r>
            <a:r>
              <a:rPr lang="en-US" sz="2200" dirty="0" smtClean="0"/>
              <a:t> </a:t>
            </a:r>
            <a:endParaRPr lang="tr-TR" sz="2200" dirty="0" smtClean="0"/>
          </a:p>
          <a:p>
            <a:endParaRPr lang="tr-TR" sz="2200" dirty="0" smtClean="0"/>
          </a:p>
          <a:p>
            <a:r>
              <a:rPr lang="en-US" sz="2200" dirty="0" smtClean="0"/>
              <a:t>bitmap = </a:t>
            </a:r>
            <a:r>
              <a:rPr lang="en-US" sz="2200" dirty="0" err="1" smtClean="0"/>
              <a:t>imread</a:t>
            </a:r>
            <a:r>
              <a:rPr lang="en-US" sz="2200" dirty="0" smtClean="0"/>
              <a:t>('</a:t>
            </a:r>
            <a:r>
              <a:rPr lang="en-US" sz="2200" dirty="0" err="1" smtClean="0"/>
              <a:t>mybitmap.bmp','bmp</a:t>
            </a:r>
            <a:r>
              <a:rPr lang="en-US" sz="2200" dirty="0" smtClean="0"/>
              <a:t>');</a:t>
            </a:r>
          </a:p>
          <a:p>
            <a:endParaRPr lang="tr-TR" sz="2200" dirty="0" smtClean="0"/>
          </a:p>
          <a:p>
            <a:r>
              <a:rPr lang="en-US" sz="2200" dirty="0" err="1" smtClean="0"/>
              <a:t>imwrite</a:t>
            </a:r>
            <a:r>
              <a:rPr lang="en-US" sz="2200" dirty="0" smtClean="0"/>
              <a:t>(</a:t>
            </a:r>
            <a:r>
              <a:rPr lang="en-US" sz="2200" dirty="0" err="1" smtClean="0"/>
              <a:t>bitmap,'mybitmap.png','png</a:t>
            </a:r>
            <a:r>
              <a:rPr lang="en-US" sz="2200" dirty="0" smtClean="0"/>
              <a:t>');</a:t>
            </a:r>
            <a:endParaRPr lang="en-US" sz="2200"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71</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r>
              <a:rPr lang="en-US" dirty="0" smtClean="0"/>
              <a:t>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8</a:t>
            </a:fld>
            <a:endParaRPr lang="en-US" dirty="0"/>
          </a:p>
        </p:txBody>
      </p:sp>
      <p:pic>
        <p:nvPicPr>
          <p:cNvPr id="6" name="Picture 2"/>
          <p:cNvPicPr>
            <a:picLocks noChangeAspect="1" noChangeArrowheads="1"/>
          </p:cNvPicPr>
          <p:nvPr/>
        </p:nvPicPr>
        <p:blipFill>
          <a:blip r:embed="rId2" cstate="print"/>
          <a:srcRect l="24219" t="42520" r="35027" b="21584"/>
          <a:stretch>
            <a:fillRect/>
          </a:stretch>
        </p:blipFill>
        <p:spPr bwMode="auto">
          <a:xfrm>
            <a:off x="1331913" y="908050"/>
            <a:ext cx="6121400" cy="3370263"/>
          </a:xfrm>
          <a:prstGeom prst="rect">
            <a:avLst/>
          </a:prstGeom>
          <a:noFill/>
          <a:ln w="9525">
            <a:noFill/>
            <a:miter lim="800000"/>
            <a:headEnd/>
            <a:tailEnd/>
          </a:ln>
          <a:effectLst/>
        </p:spPr>
      </p:pic>
      <p:sp>
        <p:nvSpPr>
          <p:cNvPr id="7" name="Text Box 3"/>
          <p:cNvSpPr txBox="1">
            <a:spLocks noChangeArrowheads="1"/>
          </p:cNvSpPr>
          <p:nvPr/>
        </p:nvSpPr>
        <p:spPr bwMode="auto">
          <a:xfrm>
            <a:off x="714348" y="4857760"/>
            <a:ext cx="7783539" cy="457200"/>
          </a:xfrm>
          <a:prstGeom prst="rect">
            <a:avLst/>
          </a:prstGeom>
          <a:noFill/>
          <a:ln w="9525">
            <a:noFill/>
            <a:miter lim="800000"/>
            <a:headEnd/>
            <a:tailEnd/>
          </a:ln>
          <a:effectLst/>
        </p:spPr>
        <p:txBody>
          <a:bodyPr wrap="square">
            <a:spAutoFit/>
          </a:bodyPr>
          <a:lstStyle/>
          <a:p>
            <a:pPr>
              <a:spcBef>
                <a:spcPct val="50000"/>
              </a:spcBef>
            </a:pPr>
            <a:r>
              <a:rPr lang="tr-TR" sz="2400" b="1" dirty="0" smtClean="0"/>
              <a:t>Şekil: </a:t>
            </a:r>
            <a:r>
              <a:rPr lang="tr-TR" sz="2400" dirty="0" smtClean="0"/>
              <a:t>bir görüntünün matematiksel temsili</a:t>
            </a: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r>
              <a:rPr lang="tr-TR" sz="3200" b="1" dirty="0" smtClean="0">
                <a:solidFill>
                  <a:srgbClr val="FFC000"/>
                </a:solidFill>
                <a:latin typeface="+mn-lt"/>
                <a:ea typeface="+mn-ea"/>
                <a:cs typeface="+mn-cs"/>
              </a:rPr>
              <a:t>Görünür ışık</a:t>
            </a:r>
            <a:r>
              <a:rPr lang="en-US" sz="3200" b="1" dirty="0" smtClean="0">
                <a:solidFill>
                  <a:srgbClr val="FFC000"/>
                </a:solidFill>
                <a:latin typeface="+mn-lt"/>
                <a:ea typeface="+mn-ea"/>
                <a:cs typeface="+mn-cs"/>
              </a:rPr>
              <a:t> </a:t>
            </a:r>
            <a:r>
              <a:rPr lang="en-US" sz="3200" b="1" dirty="0" err="1" smtClean="0">
                <a:solidFill>
                  <a:srgbClr val="FFC000"/>
                </a:solidFill>
                <a:latin typeface="+mn-lt"/>
                <a:ea typeface="+mn-ea"/>
                <a:cs typeface="+mn-cs"/>
              </a:rPr>
              <a:t>spe</a:t>
            </a:r>
            <a:r>
              <a:rPr lang="tr-TR" sz="3200" b="1" dirty="0" smtClean="0">
                <a:solidFill>
                  <a:srgbClr val="FFC000"/>
                </a:solidFill>
                <a:latin typeface="+mn-lt"/>
                <a:ea typeface="+mn-ea"/>
                <a:cs typeface="+mn-cs"/>
              </a:rPr>
              <a:t>k</a:t>
            </a:r>
            <a:r>
              <a:rPr lang="en-US" sz="3200" b="1" dirty="0" err="1" smtClean="0">
                <a:solidFill>
                  <a:srgbClr val="FFC000"/>
                </a:solidFill>
                <a:latin typeface="+mn-lt"/>
                <a:ea typeface="+mn-ea"/>
                <a:cs typeface="+mn-cs"/>
              </a:rPr>
              <a:t>trum</a:t>
            </a:r>
            <a:r>
              <a:rPr lang="tr-TR" sz="3200" b="1" dirty="0" smtClean="0">
                <a:solidFill>
                  <a:srgbClr val="FFC000"/>
                </a:solidFill>
                <a:latin typeface="+mn-lt"/>
                <a:ea typeface="+mn-ea"/>
                <a:cs typeface="+mn-cs"/>
              </a:rPr>
              <a:t>u (tayf)</a:t>
            </a:r>
            <a:endParaRPr lang="en-US" sz="3200" b="1" dirty="0">
              <a:solidFill>
                <a:srgbClr val="FFC000"/>
              </a:solidFill>
              <a:latin typeface="+mn-lt"/>
              <a:ea typeface="+mn-ea"/>
              <a:cs typeface="+mn-cs"/>
            </a:endParaRPr>
          </a:p>
        </p:txBody>
      </p:sp>
      <p:sp>
        <p:nvSpPr>
          <p:cNvPr id="381958" name="Rectangle 6"/>
          <p:cNvSpPr>
            <a:spLocks noGrp="1" noChangeArrowheads="1"/>
          </p:cNvSpPr>
          <p:nvPr>
            <p:ph type="body" idx="1"/>
          </p:nvPr>
        </p:nvSpPr>
        <p:spPr>
          <a:xfrm>
            <a:off x="714348" y="1071546"/>
            <a:ext cx="8153400" cy="1371600"/>
          </a:xfrm>
          <a:noFill/>
          <a:ln/>
        </p:spPr>
        <p:txBody>
          <a:bodyPr/>
          <a:lstStyle/>
          <a:p>
            <a:r>
              <a:rPr lang="tr-TR" sz="2000" dirty="0" smtClean="0"/>
              <a:t>E</a:t>
            </a:r>
            <a:r>
              <a:rPr lang="en-US" sz="2000" dirty="0" smtClean="0"/>
              <a:t>le</a:t>
            </a:r>
            <a:r>
              <a:rPr lang="tr-TR" sz="2000" dirty="0" smtClean="0"/>
              <a:t>k</a:t>
            </a:r>
            <a:r>
              <a:rPr lang="en-US" sz="2000" dirty="0" err="1" smtClean="0"/>
              <a:t>tromagneti</a:t>
            </a:r>
            <a:r>
              <a:rPr lang="tr-TR" sz="2000" dirty="0" smtClean="0"/>
              <a:t>k</a:t>
            </a:r>
            <a:r>
              <a:rPr lang="en-US" sz="2000" dirty="0" smtClean="0"/>
              <a:t> </a:t>
            </a:r>
            <a:r>
              <a:rPr lang="en-US" sz="2000" dirty="0" err="1" smtClean="0"/>
              <a:t>rad</a:t>
            </a:r>
            <a:r>
              <a:rPr lang="tr-TR" sz="2000" dirty="0" smtClean="0"/>
              <a:t>y</a:t>
            </a:r>
            <a:r>
              <a:rPr lang="en-US" sz="2000" dirty="0" smtClean="0"/>
              <a:t>a</a:t>
            </a:r>
            <a:r>
              <a:rPr lang="tr-TR" sz="2000" dirty="0" err="1" smtClean="0"/>
              <a:t>sy</a:t>
            </a:r>
            <a:r>
              <a:rPr lang="en-US" sz="2000" dirty="0" smtClean="0"/>
              <a:t>on</a:t>
            </a:r>
            <a:r>
              <a:rPr lang="tr-TR" sz="2000" dirty="0" smtClean="0"/>
              <a:t>u</a:t>
            </a:r>
            <a:r>
              <a:rPr lang="en-US" sz="2000" dirty="0" smtClean="0"/>
              <a:t> </a:t>
            </a:r>
            <a:r>
              <a:rPr lang="tr-TR" sz="2000" dirty="0" smtClean="0"/>
              <a:t>belirli bir </a:t>
            </a:r>
            <a:r>
              <a:rPr lang="tr-TR" sz="2000" dirty="0" err="1" smtClean="0"/>
              <a:t>dalgaboyu</a:t>
            </a:r>
            <a:r>
              <a:rPr lang="tr-TR" sz="2000" dirty="0" smtClean="0"/>
              <a:t> aralığında görebiliriz.</a:t>
            </a:r>
            <a:endParaRPr lang="en-US" sz="2000" dirty="0"/>
          </a:p>
        </p:txBody>
      </p:sp>
      <p:graphicFrame>
        <p:nvGraphicFramePr>
          <p:cNvPr id="381959" name="Object 7"/>
          <p:cNvGraphicFramePr>
            <a:graphicFrameLocks noChangeAspect="1"/>
          </p:cNvGraphicFramePr>
          <p:nvPr/>
        </p:nvGraphicFramePr>
        <p:xfrm>
          <a:off x="2915816" y="1772816"/>
          <a:ext cx="3913187" cy="4619644"/>
        </p:xfrm>
        <a:graphic>
          <a:graphicData uri="http://schemas.openxmlformats.org/presentationml/2006/ole">
            <mc:AlternateContent xmlns:mc="http://schemas.openxmlformats.org/markup-compatibility/2006">
              <mc:Choice xmlns:v="urn:schemas-microsoft-com:vml" Requires="v">
                <p:oleObj spid="_x0000_s20526" name="Artwork" r:id="rId4" imgW="4133333" imgH="4266667" progId="">
                  <p:embed/>
                </p:oleObj>
              </mc:Choice>
              <mc:Fallback>
                <p:oleObj name="Artwork" r:id="rId4" imgW="4133333" imgH="4266667"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1772816"/>
                        <a:ext cx="3913187" cy="461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9</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X,Y,Z,\theta,\phi,\lambda,t)&#10;\]&#10;\end{document}&#10;"/>
  <p:tag name="EXTERNALNAME" val="Edittex"/>
  <p:tag name="BLEND" val="False"/>
  <p:tag name="TRANSPARENT" val="False"/>
  <p:tag name="BITMAPFORMAT" val="bmpmono"/>
  <p:tag name="DEBUGINTERACTIVE" val="True"/>
  <p:tag name="ORIGWIDTH" val="666.8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X,Y,Z,\theta,\phi,\lambda,t)&#10;\]&#10;\end{document}&#10;"/>
  <p:tag name="EXTERNALNAME" val="Edittex"/>
  <p:tag name="BLEND" val="False"/>
  <p:tag name="TRANSPARENT" val="False"/>
  <p:tag name="BITMAPFORMAT" val="bmpmono"/>
  <p:tag name="DEBUGINTERACTIVE" val="True"/>
  <p:tag name="ORIGWIDTH" val="666.8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u,v,s,t)&#10;\]&#10;\end{document}&#10;"/>
  <p:tag name="EXTERNALNAME" val="Edittex"/>
  <p:tag name="BLEND" val="False"/>
  <p:tag name="TRANSPARENT" val="False"/>
  <p:tag name="BITMAPFORMAT" val="bmpmono"/>
  <p:tag name="DEBUGINTERACTIVE" val="True"/>
  <p:tag name="ORIGWIDTH" val="37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u,v)&#10;\]&#10;\end{document}&#10;"/>
  <p:tag name="EXTERNALNAME" val="Edittex"/>
  <p:tag name="BLEND" val="False"/>
  <p:tag name="TRANSPARENT" val="False"/>
  <p:tag name="BITMAPFORMAT" val="bmpmono"/>
  <p:tag name="DEBUGINTERACTIVE" val="True"/>
  <p:tag name="ORIGWIDTH" val="183.62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t)&#10;\]&#10;\end{document}&#10;"/>
  <p:tag name="EXTERNALNAME" val="Edittex"/>
  <p:tag name="BLEND" val="False"/>
  <p:tag name="TRANSPARENT" val="False"/>
  <p:tag name="BITMAPFORMAT" val="bmpmono"/>
  <p:tag name="DEBUGINTERACTIVE" val="True"/>
  <p:tag name="ORIGWIDTH" val="161.1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10;\]&#10;\end{document}&#10;"/>
  <p:tag name="EXTERNALNAME" val="Edittex"/>
  <p:tag name="BLEND" val="False"/>
  <p:tag name="TRANSPARENT" val="False"/>
  <p:tag name="BITMAPFORMAT" val="bmpmono"/>
  <p:tag name="DEBUGINTERACTIVE" val="True"/>
  <p:tag name="ORIGWIDTH" val="40.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10;\]&#10;\end{document}&#10;"/>
  <p:tag name="EXTERNALNAME" val="Edittex"/>
  <p:tag name="BLEND" val="False"/>
  <p:tag name="TRANSPARENT" val="False"/>
  <p:tag name="BITMAPFORMAT" val="bmpmono"/>
  <p:tag name="DEBUGINTERACTIVE" val="True"/>
  <p:tag name="ORIGWIDTH" val="40.5"/>
</p:tagLst>
</file>

<file path=ppt/theme/theme1.xml><?xml version="1.0" encoding="utf-8"?>
<a:theme xmlns:a="http://schemas.openxmlformats.org/drawingml/2006/main" name="Teknik">
  <a:themeElements>
    <a:clrScheme name="Teknik">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knik">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knik">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4284</TotalTime>
  <Words>4590</Words>
  <Application>Microsoft Office PowerPoint</Application>
  <PresentationFormat>On-screen Show (4:3)</PresentationFormat>
  <Paragraphs>571</Paragraphs>
  <Slides>71</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71</vt:i4>
      </vt:variant>
    </vt:vector>
  </HeadingPairs>
  <TitlesOfParts>
    <vt:vector size="83" baseType="lpstr">
      <vt:lpstr>Arial</vt:lpstr>
      <vt:lpstr>Calibri</vt:lpstr>
      <vt:lpstr>Franklin Gothic Book</vt:lpstr>
      <vt:lpstr>Symbol</vt:lpstr>
      <vt:lpstr>Times New Roman</vt:lpstr>
      <vt:lpstr>Wingdings 2</vt:lpstr>
      <vt:lpstr>Teknik</vt:lpstr>
      <vt:lpstr>Denklem</vt:lpstr>
      <vt:lpstr>Artwork</vt:lpstr>
      <vt:lpstr>Photo Editor Photo</vt:lpstr>
      <vt:lpstr>Picture</vt:lpstr>
      <vt:lpstr>Equation</vt:lpstr>
      <vt:lpstr>Bilgisayar Görmesi Ders 2:GÖRÜNTÜLERİN GÖSTERİLMESİ     </vt:lpstr>
      <vt:lpstr>PowerPoint Presentation</vt:lpstr>
      <vt:lpstr>PowerPoint Presentation</vt:lpstr>
      <vt:lpstr>PowerPoint Presentation</vt:lpstr>
      <vt:lpstr>PowerPoint Presentation</vt:lpstr>
      <vt:lpstr>PowerPoint Presentation</vt:lpstr>
      <vt:lpstr>Işık alanı</vt:lpstr>
      <vt:lpstr>PowerPoint Presentation</vt:lpstr>
      <vt:lpstr>Görünür ışık spektrumu (tayf)</vt:lpstr>
      <vt:lpstr>Işık spektrumu</vt:lpstr>
      <vt:lpstr>İnsan görme sistemi</vt:lpstr>
      <vt:lpstr>Çubukların ve konilerin yoğunlukları</vt:lpstr>
      <vt:lpstr>PowerPoint Presentation</vt:lpstr>
      <vt:lpstr>PowerPoint Presentation</vt:lpstr>
      <vt:lpstr>Görsel keskinliğin gösterilmesi</vt:lpstr>
      <vt:lpstr>Parlaklık zıtlık ve tutarlılık</vt:lpstr>
      <vt:lpstr>Işığa verilen tepki lineer değildir</vt:lpstr>
      <vt:lpstr>Görsel Dinamik Bölge</vt:lpstr>
      <vt:lpstr>Renk algısı</vt:lpstr>
      <vt:lpstr>Renk Algısı</vt:lpstr>
      <vt:lpstr>Algılama Özet</vt:lpstr>
      <vt:lpstr>Kamera yanıt fonksiyonu </vt:lpstr>
      <vt:lpstr>Yüksek dinamikli görüntüler</vt:lpstr>
      <vt:lpstr>Işığın yansıtılması</vt:lpstr>
      <vt:lpstr>PowerPoint Presentation</vt:lpstr>
      <vt:lpstr>PowerPoint Presentation</vt:lpstr>
      <vt:lpstr>Işığın etkileşimi ve yansıtılması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Algoritmalar ve Programlama I Ders 2: Akış Diyagramları</dc:title>
  <dc:creator>CemilOz</dc:creator>
  <cp:lastModifiedBy>Serap</cp:lastModifiedBy>
  <cp:revision>640</cp:revision>
  <dcterms:created xsi:type="dcterms:W3CDTF">2008-10-01T05:32:08Z</dcterms:created>
  <dcterms:modified xsi:type="dcterms:W3CDTF">2021-03-01T15:00:11Z</dcterms:modified>
</cp:coreProperties>
</file>